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256" r:id="rId2"/>
    <p:sldId id="363" r:id="rId3"/>
    <p:sldId id="364" r:id="rId4"/>
    <p:sldId id="365" r:id="rId5"/>
    <p:sldId id="326" r:id="rId6"/>
    <p:sldId id="339" r:id="rId7"/>
    <p:sldId id="340" r:id="rId8"/>
    <p:sldId id="341" r:id="rId9"/>
    <p:sldId id="342" r:id="rId10"/>
    <p:sldId id="343" r:id="rId11"/>
    <p:sldId id="344" r:id="rId12"/>
    <p:sldId id="346" r:id="rId13"/>
    <p:sldId id="347" r:id="rId14"/>
    <p:sldId id="348" r:id="rId15"/>
    <p:sldId id="349" r:id="rId16"/>
    <p:sldId id="350" r:id="rId17"/>
    <p:sldId id="351" r:id="rId18"/>
    <p:sldId id="352" r:id="rId19"/>
    <p:sldId id="353" r:id="rId20"/>
    <p:sldId id="354" r:id="rId21"/>
    <p:sldId id="355" r:id="rId22"/>
    <p:sldId id="360" r:id="rId23"/>
    <p:sldId id="357" r:id="rId24"/>
    <p:sldId id="366" r:id="rId25"/>
    <p:sldId id="367" r:id="rId26"/>
    <p:sldId id="358" r:id="rId27"/>
    <p:sldId id="361" r:id="rId28"/>
    <p:sldId id="359" r:id="rId29"/>
    <p:sldId id="362" r:id="rId30"/>
    <p:sldId id="368" r:id="rId31"/>
    <p:sldId id="369" r:id="rId32"/>
    <p:sldId id="370" r:id="rId33"/>
    <p:sldId id="371" r:id="rId34"/>
    <p:sldId id="372" r:id="rId35"/>
    <p:sldId id="373" r:id="rId36"/>
    <p:sldId id="374" r:id="rId37"/>
    <p:sldId id="375" r:id="rId38"/>
    <p:sldId id="376" r:id="rId39"/>
    <p:sldId id="377" r:id="rId40"/>
    <p:sldId id="378" r:id="rId41"/>
    <p:sldId id="379" r:id="rId42"/>
    <p:sldId id="380" r:id="rId4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7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8" autoAdjust="0"/>
  </p:normalViewPr>
  <p:slideViewPr>
    <p:cSldViewPr>
      <p:cViewPr>
        <p:scale>
          <a:sx n="100" d="100"/>
          <a:sy n="100" d="100"/>
        </p:scale>
        <p:origin x="-1860" y="-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199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42361-00AC-431F-9382-DB00F676A275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DA19D6-92BA-4671-9B73-2EBD0740AB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03374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30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A289E0-D271-4646-83DC-26B8A0669908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6001E1-158C-444B-B68C-A76D10D4E7C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473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6001E1-158C-444B-B68C-A76D10D4E7C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7515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13.02.2018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170080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Есть ли у вас вопросы?</a:t>
            </a:r>
            <a:br>
              <a:rPr lang="ru-RU" dirty="0" smtClean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836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подождать?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С помощью функции </a:t>
            </a:r>
            <a:r>
              <a:rPr lang="en-US" sz="2400" dirty="0" smtClean="0"/>
              <a:t>delay? </a:t>
            </a:r>
            <a:r>
              <a:rPr lang="ru-RU" sz="2400" dirty="0" smtClean="0"/>
              <a:t>Но как она работает?</a:t>
            </a:r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r>
              <a:rPr lang="ru-RU" sz="2400" dirty="0" smtClean="0"/>
              <a:t>Самый простой способ – пустой цикл </a:t>
            </a:r>
            <a:r>
              <a:rPr lang="en-US" sz="2400" dirty="0" smtClean="0"/>
              <a:t>for:</a:t>
            </a:r>
          </a:p>
          <a:p>
            <a:pPr marL="0" indent="0">
              <a:buNone/>
            </a:pP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ru-RU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uint32_t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&lt;1000;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  <a:r>
              <a:rPr lang="ru-RU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{;}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ru-RU" sz="2400" dirty="0" smtClean="0"/>
              <a:t>Ничего не делать 1000 раз подряд.</a:t>
            </a:r>
          </a:p>
          <a:p>
            <a:pPr marL="0" indent="0">
              <a:buNone/>
            </a:pPr>
            <a:r>
              <a:rPr lang="ru-RU" sz="2400" dirty="0" smtClean="0"/>
              <a:t>Количество итераций выбирается либо на глаз, либо исходя из частоты процессора (у нас – 72 МГц)</a:t>
            </a:r>
          </a:p>
        </p:txBody>
      </p:sp>
    </p:spTree>
    <p:extLst>
      <p:ext uri="{BB962C8B-B14F-4D97-AF65-F5344CB8AC3E}">
        <p14:creationId xmlns:p14="http://schemas.microsoft.com/office/powerpoint/2010/main" val="491001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А можно ли чуть попроще помигать?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Можно:</a:t>
            </a:r>
          </a:p>
          <a:p>
            <a:pPr marL="0" indent="0">
              <a:buNone/>
            </a:pPr>
            <a:endParaRPr lang="ru-RU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ru-RU" sz="2400" dirty="0" smtClean="0"/>
              <a:t>Подождать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 smtClean="0"/>
              <a:t>Инвертировать состояние ножки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 smtClean="0"/>
              <a:t>Повторить 1-2</a:t>
            </a:r>
          </a:p>
        </p:txBody>
      </p:sp>
    </p:spTree>
    <p:extLst>
      <p:ext uri="{BB962C8B-B14F-4D97-AF65-F5344CB8AC3E}">
        <p14:creationId xmlns:p14="http://schemas.microsoft.com/office/powerpoint/2010/main" val="139357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Как измерять время?</a:t>
            </a:r>
            <a:endParaRPr/>
          </a:p>
        </p:txBody>
      </p:sp>
      <p:sp>
        <p:nvSpPr>
          <p:cNvPr id="50" name="TextShape 2"/>
          <p:cNvSpPr txBox="1"/>
          <p:nvPr/>
        </p:nvSpPr>
        <p:spPr>
          <a:xfrm>
            <a:off x="457200" y="1600200"/>
            <a:ext cx="8229240" cy="430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2800" strike="noStrike" dirty="0">
                <a:solidFill>
                  <a:srgbClr val="000000"/>
                </a:solidFill>
                <a:latin typeface="Calibri"/>
              </a:rPr>
              <a:t>Вопрос на засыпку: что значит «измерять время»?</a:t>
            </a: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800" strike="noStrike" dirty="0">
                <a:solidFill>
                  <a:srgbClr val="000000"/>
                </a:solidFill>
                <a:latin typeface="Calibri"/>
              </a:rPr>
              <a:t>Измерять, сколько времени прошло между событиями А и </a:t>
            </a:r>
            <a:r>
              <a:rPr lang="ru-RU" sz="2800" strike="noStrike" dirty="0" smtClean="0">
                <a:solidFill>
                  <a:srgbClr val="000000"/>
                </a:solidFill>
                <a:latin typeface="Calibri"/>
              </a:rPr>
              <a:t>Б</a:t>
            </a:r>
          </a:p>
          <a:p>
            <a:pPr>
              <a:lnSpc>
                <a:spcPct val="100000"/>
              </a:lnSpc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800" strike="noStrike" dirty="0">
                <a:solidFill>
                  <a:srgbClr val="000000"/>
                </a:solidFill>
                <a:latin typeface="Calibri"/>
              </a:rPr>
              <a:t>Отмерять необходимый промежуток времени и что-нибудь делать</a:t>
            </a: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2535341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Как измерять время?</a:t>
            </a:r>
            <a:endParaRPr/>
          </a:p>
        </p:txBody>
      </p:sp>
      <p:sp>
        <p:nvSpPr>
          <p:cNvPr id="52" name="TextShape 2"/>
          <p:cNvSpPr txBox="1"/>
          <p:nvPr/>
        </p:nvSpPr>
        <p:spPr>
          <a:xfrm>
            <a:off x="457200" y="1600200"/>
            <a:ext cx="8229240" cy="430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2800" strike="noStrike" dirty="0">
                <a:solidFill>
                  <a:srgbClr val="000000"/>
                </a:solidFill>
                <a:latin typeface="Calibri"/>
              </a:rPr>
              <a:t>И как же это сделать?</a:t>
            </a: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800" strike="noStrike" dirty="0">
                <a:solidFill>
                  <a:srgbClr val="000000"/>
                </a:solidFill>
                <a:latin typeface="Calibri"/>
              </a:rPr>
              <a:t>Использовать процессорные такты как «тики» - например, с помощью пустых </a:t>
            </a:r>
            <a:r>
              <a:rPr lang="ru-RU" sz="2800" strike="noStrike" dirty="0" smtClean="0">
                <a:solidFill>
                  <a:srgbClr val="000000"/>
                </a:solidFill>
                <a:latin typeface="Calibri"/>
              </a:rPr>
              <a:t>циклов</a:t>
            </a:r>
          </a:p>
          <a:p>
            <a:pPr>
              <a:lnSpc>
                <a:spcPct val="100000"/>
              </a:lnSpc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800" strike="noStrike" dirty="0">
                <a:solidFill>
                  <a:srgbClr val="000000"/>
                </a:solidFill>
                <a:latin typeface="Calibri"/>
              </a:rPr>
              <a:t>Использовать специализированное периферийное устройство - таймер</a:t>
            </a: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2491841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Микропроцессор и его ядро</a:t>
            </a:r>
            <a:endParaRPr/>
          </a:p>
        </p:txBody>
      </p:sp>
      <p:pic>
        <p:nvPicPr>
          <p:cNvPr id="54" name="Рисунок 53"/>
          <p:cNvPicPr/>
          <p:nvPr/>
        </p:nvPicPr>
        <p:blipFill>
          <a:blip r:embed="rId2"/>
          <a:stretch/>
        </p:blipFill>
        <p:spPr>
          <a:xfrm>
            <a:off x="2042280" y="1382040"/>
            <a:ext cx="5114880" cy="49816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857753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Ядро Cortex M3</a:t>
            </a:r>
            <a:endParaRPr/>
          </a:p>
        </p:txBody>
      </p:sp>
      <p:sp>
        <p:nvSpPr>
          <p:cNvPr id="56" name="TextShape 2"/>
          <p:cNvSpPr txBox="1"/>
          <p:nvPr/>
        </p:nvSpPr>
        <p:spPr>
          <a:xfrm>
            <a:off x="457200" y="1600200"/>
            <a:ext cx="8229240" cy="525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Что общего у микроконтроллеров на таком ядре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?</a:t>
            </a:r>
          </a:p>
          <a:p>
            <a:pPr>
              <a:lnSpc>
                <a:spcPct val="100000"/>
              </a:lnSpc>
            </a:pPr>
            <a:endParaRPr sz="14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Система команд и время их выполнения</a:t>
            </a:r>
            <a:endParaRPr sz="14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Одинаковая периферия ядра (с вариациями)</a:t>
            </a:r>
            <a:endParaRPr sz="14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Контроллер прерываний</a:t>
            </a:r>
            <a:endParaRPr sz="14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lang="ru-RU" sz="1400" dirty="0" smtClean="0"/>
          </a:p>
          <a:p>
            <a:pPr>
              <a:lnSpc>
                <a:spcPct val="100000"/>
              </a:lnSpc>
              <a:buFont typeface="Arial"/>
              <a:buChar char="•"/>
            </a:pPr>
            <a:endParaRPr lang="ru-RU" sz="14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400" dirty="0"/>
          </a:p>
          <a:p>
            <a:pPr>
              <a:lnSpc>
                <a:spcPct val="100000"/>
              </a:lnSpc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Периферия уровня ядра описана в документе про ядро — </a:t>
            </a:r>
            <a:r>
              <a:rPr lang="ru-RU" sz="2400" strike="noStrike" dirty="0" err="1">
                <a:solidFill>
                  <a:srgbClr val="000000"/>
                </a:solidFill>
                <a:latin typeface="Calibri"/>
              </a:rPr>
              <a:t>cortex</a:t>
            </a: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 m3 </a:t>
            </a:r>
            <a:r>
              <a:rPr lang="ru-RU" sz="2400" strike="noStrike" dirty="0" err="1">
                <a:solidFill>
                  <a:srgbClr val="000000"/>
                </a:solidFill>
                <a:latin typeface="Calibri"/>
              </a:rPr>
              <a:t>user</a:t>
            </a: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 </a:t>
            </a:r>
            <a:r>
              <a:rPr lang="ru-RU" sz="2400" strike="noStrike" dirty="0" err="1">
                <a:solidFill>
                  <a:srgbClr val="000000"/>
                </a:solidFill>
                <a:latin typeface="Calibri"/>
              </a:rPr>
              <a:t>guide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.</a:t>
            </a:r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Периферия конкретного МК — в документе про конкретный МК (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например, </a:t>
            </a: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stm32f10x </a:t>
            </a:r>
            <a:r>
              <a:rPr lang="ru-RU" sz="2400" strike="noStrike" dirty="0" err="1">
                <a:solidFill>
                  <a:srgbClr val="000000"/>
                </a:solidFill>
                <a:latin typeface="Calibri"/>
              </a:rPr>
              <a:t>reference</a:t>
            </a: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 </a:t>
            </a:r>
            <a:r>
              <a:rPr lang="ru-RU" sz="2400" strike="noStrike" dirty="0" err="1">
                <a:solidFill>
                  <a:srgbClr val="000000"/>
                </a:solidFill>
                <a:latin typeface="Calibri"/>
              </a:rPr>
              <a:t>manual</a:t>
            </a: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)</a:t>
            </a:r>
            <a:endParaRPr sz="14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2180460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Так как же измерять время?</a:t>
            </a:r>
            <a:endParaRPr/>
          </a:p>
        </p:txBody>
      </p:sp>
      <p:sp>
        <p:nvSpPr>
          <p:cNvPr id="58" name="TextShape 2"/>
          <p:cNvSpPr txBox="1"/>
          <p:nvPr/>
        </p:nvSpPr>
        <p:spPr>
          <a:xfrm>
            <a:off x="457200" y="1600200"/>
            <a:ext cx="8229240" cy="430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2800" strike="noStrike" dirty="0">
                <a:solidFill>
                  <a:srgbClr val="000000"/>
                </a:solidFill>
                <a:latin typeface="Calibri"/>
              </a:rPr>
              <a:t>Мы хотим</a:t>
            </a:r>
            <a:r>
              <a:rPr lang="ru-RU" sz="2800" strike="noStrike" dirty="0" smtClean="0">
                <a:solidFill>
                  <a:srgbClr val="000000"/>
                </a:solidFill>
                <a:latin typeface="Calibri"/>
              </a:rPr>
              <a:t>:</a:t>
            </a:r>
          </a:p>
          <a:p>
            <a:pPr>
              <a:lnSpc>
                <a:spcPct val="100000"/>
              </a:lnSpc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800" strike="noStrike" dirty="0">
                <a:solidFill>
                  <a:srgbClr val="000000"/>
                </a:solidFill>
                <a:latin typeface="Calibri"/>
              </a:rPr>
              <a:t>Измерять время между </a:t>
            </a:r>
            <a:r>
              <a:rPr lang="ru-RU" sz="2800" strike="noStrike" dirty="0" smtClean="0">
                <a:solidFill>
                  <a:srgbClr val="000000"/>
                </a:solidFill>
                <a:latin typeface="Calibri"/>
              </a:rPr>
              <a:t>событиями</a:t>
            </a:r>
          </a:p>
          <a:p>
            <a:pPr>
              <a:lnSpc>
                <a:spcPct val="100000"/>
              </a:lnSpc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800" strike="noStrike" dirty="0">
                <a:solidFill>
                  <a:srgbClr val="000000"/>
                </a:solidFill>
                <a:latin typeface="Calibri"/>
              </a:rPr>
              <a:t>Отмерять интервалы времени</a:t>
            </a: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93170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Так как же измерять время?</a:t>
            </a:r>
            <a:endParaRPr/>
          </a:p>
        </p:txBody>
      </p:sp>
      <p:sp>
        <p:nvSpPr>
          <p:cNvPr id="60" name="TextShape 2"/>
          <p:cNvSpPr txBox="1"/>
          <p:nvPr/>
        </p:nvSpPr>
        <p:spPr>
          <a:xfrm>
            <a:off x="457200" y="1600200"/>
            <a:ext cx="5374800" cy="430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Допустим, у нас есть ЧАСЫ.</a:t>
            </a:r>
            <a:endParaRPr sz="1400" dirty="0"/>
          </a:p>
          <a:p>
            <a:pPr>
              <a:lnSpc>
                <a:spcPct val="100000"/>
              </a:lnSpc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Как с их помощью отмерить интервал?</a:t>
            </a:r>
            <a:endParaRPr sz="14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lang="ru-RU" sz="1400" dirty="0" smtClean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4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Запомнить момент начала 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измерения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sz="14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Вычислить момент, соответствующий концу 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интервала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sz="14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Ждать</a:t>
            </a:r>
            <a:endParaRPr sz="14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4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</p:txBody>
      </p:sp>
      <p:pic>
        <p:nvPicPr>
          <p:cNvPr id="61" name="Рисунок 60"/>
          <p:cNvPicPr/>
          <p:nvPr/>
        </p:nvPicPr>
        <p:blipFill>
          <a:blip r:embed="rId2"/>
          <a:stretch/>
        </p:blipFill>
        <p:spPr>
          <a:xfrm>
            <a:off x="6034680" y="1404000"/>
            <a:ext cx="2749320" cy="27806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0611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А как не пропустить момент?</a:t>
            </a:r>
            <a:endParaRPr/>
          </a:p>
        </p:txBody>
      </p:sp>
      <p:sp>
        <p:nvSpPr>
          <p:cNvPr id="63" name="TextShape 2"/>
          <p:cNvSpPr txBox="1"/>
          <p:nvPr/>
        </p:nvSpPr>
        <p:spPr>
          <a:xfrm>
            <a:off x="457200" y="1600200"/>
            <a:ext cx="5374800" cy="430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3200" strike="noStrike" dirty="0">
                <a:solidFill>
                  <a:srgbClr val="000000"/>
                </a:solidFill>
                <a:latin typeface="Calibri"/>
              </a:rPr>
              <a:t>Периодически посматривать на часы!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pic>
        <p:nvPicPr>
          <p:cNvPr id="64" name="Рисунок 63"/>
          <p:cNvPicPr/>
          <p:nvPr/>
        </p:nvPicPr>
        <p:blipFill>
          <a:blip r:embed="rId2"/>
          <a:stretch/>
        </p:blipFill>
        <p:spPr>
          <a:xfrm>
            <a:off x="6034680" y="1404000"/>
            <a:ext cx="2749320" cy="27806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2420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dirty="0" smtClean="0">
                <a:solidFill>
                  <a:srgbClr val="000000"/>
                </a:solidFill>
                <a:latin typeface="Calibri"/>
              </a:rPr>
              <a:t>«</a:t>
            </a:r>
            <a:r>
              <a:rPr lang="ru-RU" sz="4400" strike="noStrike" dirty="0" smtClean="0">
                <a:solidFill>
                  <a:srgbClr val="000000"/>
                </a:solidFill>
                <a:latin typeface="Calibri"/>
              </a:rPr>
              <a:t>Основные свойства часов»</a:t>
            </a:r>
            <a:endParaRPr dirty="0"/>
          </a:p>
        </p:txBody>
      </p:sp>
      <p:sp>
        <p:nvSpPr>
          <p:cNvPr id="66" name="TextShape 2"/>
          <p:cNvSpPr txBox="1"/>
          <p:nvPr/>
        </p:nvSpPr>
        <p:spPr>
          <a:xfrm>
            <a:off x="457200" y="1600200"/>
            <a:ext cx="8182800" cy="4303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buFont typeface="Arial"/>
              <a:buChar char="•"/>
            </a:pPr>
            <a:endParaRPr sz="1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strike="noStrike" dirty="0">
                <a:solidFill>
                  <a:srgbClr val="000000"/>
                </a:solidFill>
                <a:latin typeface="Calibri"/>
              </a:rPr>
              <a:t>Значение часов изменяется каждую секунду на фиксированную величину</a:t>
            </a:r>
            <a:r>
              <a:rPr lang="ru-RU" sz="2800" strike="noStrike" dirty="0" smtClean="0">
                <a:solidFill>
                  <a:srgbClr val="000000"/>
                </a:solidFill>
                <a:latin typeface="Calibri"/>
              </a:rPr>
              <a:t>.</a:t>
            </a:r>
          </a:p>
          <a:p>
            <a:endParaRPr sz="1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strike="noStrike" dirty="0">
                <a:solidFill>
                  <a:srgbClr val="000000"/>
                </a:solidFill>
                <a:latin typeface="Calibri"/>
              </a:rPr>
              <a:t>Когда часы досчитывают до 23:59:59, они начинают отсчет от </a:t>
            </a:r>
            <a:r>
              <a:rPr lang="ru-RU" sz="2800" strike="noStrike" dirty="0" smtClean="0">
                <a:solidFill>
                  <a:srgbClr val="000000"/>
                </a:solidFill>
                <a:latin typeface="Calibri"/>
              </a:rPr>
              <a:t>00:00:00.</a:t>
            </a:r>
            <a:endParaRPr sz="1600" dirty="0"/>
          </a:p>
          <a:p>
            <a:pPr>
              <a:buFont typeface="Arial"/>
              <a:buChar char="•"/>
            </a:pPr>
            <a:endParaRPr sz="1600" dirty="0"/>
          </a:p>
          <a:p>
            <a:pPr>
              <a:buFont typeface="Arial"/>
              <a:buChar char="•"/>
            </a:pPr>
            <a:endParaRPr sz="1600" dirty="0"/>
          </a:p>
          <a:p>
            <a:pPr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63085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Планы на сегодня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Вспомнить, как мигать светодиодом</a:t>
            </a:r>
          </a:p>
          <a:p>
            <a:endParaRPr lang="ru-RU" dirty="0"/>
          </a:p>
          <a:p>
            <a:r>
              <a:rPr lang="en-US" dirty="0" err="1" smtClean="0"/>
              <a:t>SysTick</a:t>
            </a:r>
            <a:r>
              <a:rPr lang="en-US" dirty="0" smtClean="0"/>
              <a:t> – </a:t>
            </a:r>
            <a:r>
              <a:rPr lang="ru-RU" dirty="0" smtClean="0"/>
              <a:t>начало</a:t>
            </a:r>
          </a:p>
          <a:p>
            <a:endParaRPr lang="ru-RU" dirty="0"/>
          </a:p>
          <a:p>
            <a:r>
              <a:rPr lang="en-US" dirty="0" err="1" smtClean="0"/>
              <a:t>SysTick</a:t>
            </a:r>
            <a:r>
              <a:rPr lang="en-US" dirty="0" smtClean="0"/>
              <a:t> – </a:t>
            </a:r>
            <a:r>
              <a:rPr lang="ru-RU" dirty="0" smtClean="0"/>
              <a:t>продолжение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6168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Таймер SysTick</a:t>
            </a:r>
            <a:endParaRPr/>
          </a:p>
        </p:txBody>
      </p:sp>
      <p:sp>
        <p:nvSpPr>
          <p:cNvPr id="68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Простейший таймер, периферия ядра </a:t>
            </a:r>
            <a:r>
              <a:rPr lang="ru-RU" sz="2400" strike="noStrike" dirty="0" err="1">
                <a:solidFill>
                  <a:srgbClr val="000000"/>
                </a:solidFill>
                <a:latin typeface="Calibri"/>
              </a:rPr>
              <a:t>Cortex</a:t>
            </a: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 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M3 </a:t>
            </a:r>
          </a:p>
          <a:p>
            <a:pPr>
              <a:lnSpc>
                <a:spcPct val="100000"/>
              </a:lnSpc>
            </a:pP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(поэтому его описание нужно искать в </a:t>
            </a:r>
            <a:r>
              <a:rPr lang="en-US" sz="2400" strike="noStrike" dirty="0" smtClean="0">
                <a:solidFill>
                  <a:srgbClr val="000000"/>
                </a:solidFill>
                <a:latin typeface="Calibri"/>
              </a:rPr>
              <a:t>Cortex M3 User Guide, 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глава 4, стих 4)</a:t>
            </a: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Как вы думаете, что он из себя представляет?</a:t>
            </a: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Это регистр-счетчик. В начальный момент времени он равен какому-то 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числу</a:t>
            </a:r>
          </a:p>
          <a:p>
            <a:pPr>
              <a:lnSpc>
                <a:spcPct val="100000"/>
              </a:lnSpc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Каждый «тик» таймера счетчик уменьшается на 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1</a:t>
            </a:r>
          </a:p>
          <a:p>
            <a:pPr>
              <a:lnSpc>
                <a:spcPct val="100000"/>
              </a:lnSpc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После достижения нуля, счет начинается заново</a:t>
            </a: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1464068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Таймер SysTick — особенности </a:t>
            </a:r>
            <a:endParaRPr/>
          </a:p>
        </p:txBody>
      </p:sp>
      <p:sp>
        <p:nvSpPr>
          <p:cNvPr id="70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Счетчик 24-битный (макс. </a:t>
            </a:r>
            <a:r>
              <a:rPr lang="ru-RU" sz="2400" dirty="0">
                <a:solidFill>
                  <a:srgbClr val="000000"/>
                </a:solidFill>
              </a:rPr>
              <a:t>16 777 216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Частота 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тиков равна частоте ядра или частоте ядра</a:t>
            </a:r>
            <a:r>
              <a:rPr lang="en-US" sz="2400" strike="noStrike" dirty="0" smtClean="0">
                <a:solidFill>
                  <a:srgbClr val="000000"/>
                </a:solidFill>
                <a:latin typeface="Calibri"/>
              </a:rPr>
              <a:t>/8</a:t>
            </a:r>
            <a:endParaRPr lang="ru-RU" sz="2400" strike="noStrike" dirty="0" smtClean="0">
              <a:solidFill>
                <a:srgbClr val="000000"/>
              </a:solidFill>
              <a:latin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>
                    <a:lumMod val="75000"/>
                  </a:schemeClr>
                </a:solidFill>
                <a:latin typeface="Calibri"/>
              </a:rPr>
              <a:t>Но я никогда не видел, чтобы выбирали второе</a:t>
            </a:r>
            <a:endParaRPr lang="ru-RU" sz="2000" strike="noStrike" dirty="0" smtClean="0">
              <a:solidFill>
                <a:schemeClr val="bg1">
                  <a:lumMod val="75000"/>
                </a:schemeClr>
              </a:solidFill>
              <a:latin typeface="Calibri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Направление счета не меняется — всегда к 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нулю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По достижению нуля счет начинается 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заново сразу же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chemeClr val="bg1">
                    <a:lumMod val="65000"/>
                  </a:schemeClr>
                </a:solidFill>
                <a:latin typeface="Calibri"/>
              </a:rPr>
              <a:t>Прерывание всегда </a:t>
            </a:r>
            <a:r>
              <a:rPr lang="ru-RU" sz="2400" strike="noStrike" dirty="0" smtClean="0">
                <a:solidFill>
                  <a:schemeClr val="bg1">
                    <a:lumMod val="65000"/>
                  </a:schemeClr>
                </a:solidFill>
                <a:latin typeface="Calibri"/>
              </a:rPr>
              <a:t>разрешено</a:t>
            </a:r>
            <a:r>
              <a:rPr lang="en-US" sz="2400" strike="noStrike" dirty="0" smtClean="0">
                <a:solidFill>
                  <a:schemeClr val="bg1">
                    <a:lumMod val="65000"/>
                  </a:schemeClr>
                </a:solidFill>
                <a:latin typeface="Calibri"/>
              </a:rPr>
              <a:t> </a:t>
            </a:r>
            <a:r>
              <a:rPr lang="ru-RU" sz="2400" strike="noStrike" dirty="0" smtClean="0">
                <a:solidFill>
                  <a:schemeClr val="bg1">
                    <a:lumMod val="65000"/>
                  </a:schemeClr>
                </a:solidFill>
                <a:latin typeface="Calibri"/>
              </a:rPr>
              <a:t>в </a:t>
            </a:r>
            <a:r>
              <a:rPr lang="en-US" sz="2400" strike="noStrike" dirty="0" err="1" smtClean="0">
                <a:solidFill>
                  <a:schemeClr val="bg1">
                    <a:lumMod val="65000"/>
                  </a:schemeClr>
                </a:solidFill>
                <a:latin typeface="Calibri"/>
              </a:rPr>
              <a:t>NVIC’e</a:t>
            </a:r>
            <a:r>
              <a:rPr lang="ru-RU" sz="2400" strike="noStrike" dirty="0" smtClean="0">
                <a:solidFill>
                  <a:schemeClr val="bg1">
                    <a:lumMod val="65000"/>
                  </a:schemeClr>
                </a:solidFill>
                <a:latin typeface="Calibri"/>
              </a:rPr>
              <a:t>!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sz="16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Регистры </a:t>
            </a:r>
            <a:r>
              <a:rPr lang="ru-RU" sz="2400" strike="noStrike" dirty="0" err="1">
                <a:solidFill>
                  <a:srgbClr val="000000"/>
                </a:solidFill>
                <a:latin typeface="Calibri"/>
              </a:rPr>
              <a:t>SysTick'a</a:t>
            </a: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 в мануале и в коде называются по-разному</a:t>
            </a:r>
            <a:endParaRPr sz="1600" dirty="0"/>
          </a:p>
          <a:p>
            <a:pPr>
              <a:lnSpc>
                <a:spcPct val="100000"/>
              </a:lnSpc>
            </a:pPr>
            <a:endParaRPr lang="en-US" sz="1600" dirty="0" smtClean="0"/>
          </a:p>
          <a:p>
            <a:pPr>
              <a:lnSpc>
                <a:spcPct val="100000"/>
              </a:lnSpc>
            </a:pPr>
            <a:endParaRPr lang="en-US"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353657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Таймер SysTick — использование </a:t>
            </a:r>
            <a:endParaRPr/>
          </a:p>
        </p:txBody>
      </p:sp>
      <p:sp>
        <p:nvSpPr>
          <p:cNvPr id="72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2400" dirty="0" smtClean="0"/>
              <a:t>Настройка производиться через структуру </a:t>
            </a:r>
            <a:r>
              <a:rPr lang="en-US" sz="2400" dirty="0" err="1" smtClean="0"/>
              <a:t>SysTick</a:t>
            </a:r>
            <a:r>
              <a:rPr lang="en-US" sz="2400" dirty="0" smtClean="0"/>
              <a:t>. </a:t>
            </a:r>
            <a:r>
              <a:rPr lang="ru-RU" sz="2400" dirty="0" smtClean="0"/>
              <a:t>В ней есть четыре регистра:</a:t>
            </a:r>
          </a:p>
          <a:p>
            <a:pPr>
              <a:lnSpc>
                <a:spcPct val="100000"/>
              </a:lnSpc>
            </a:pPr>
            <a:endParaRPr lang="ru-RU" sz="2400" dirty="0" smtClean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/>
              <a:t>CTRL</a:t>
            </a:r>
            <a:r>
              <a:rPr lang="ru-RU" sz="2400" dirty="0"/>
              <a:t> </a:t>
            </a:r>
            <a:r>
              <a:rPr lang="ru-RU" sz="2400" dirty="0" smtClean="0"/>
              <a:t>– управление (битовое поле)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/>
              <a:t>LOAD</a:t>
            </a:r>
            <a:r>
              <a:rPr lang="ru-RU" sz="2400" dirty="0"/>
              <a:t> </a:t>
            </a:r>
            <a:r>
              <a:rPr lang="ru-RU" sz="2400" dirty="0" smtClean="0"/>
              <a:t>– начальное значение счета (число)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 smtClean="0"/>
              <a:t>Чтобы получить 100 тиков – нужно записать 99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/>
              <a:t>VAL</a:t>
            </a:r>
            <a:r>
              <a:rPr lang="ru-RU" sz="2400" dirty="0"/>
              <a:t> </a:t>
            </a:r>
            <a:r>
              <a:rPr lang="ru-RU" sz="2400" dirty="0" smtClean="0"/>
              <a:t>– текущее значение счетчика (число)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CALIB</a:t>
            </a:r>
            <a:r>
              <a:rPr lang="ru-RU" sz="2400" dirty="0" smtClean="0">
                <a:solidFill>
                  <a:schemeClr val="bg1">
                    <a:lumMod val="65000"/>
                  </a:schemeClr>
                </a:solidFill>
              </a:rPr>
              <a:t> – калибровочный регистр</a:t>
            </a:r>
            <a:endParaRPr lang="ru-RU" sz="2400" dirty="0" smtClean="0"/>
          </a:p>
          <a:p>
            <a:pPr>
              <a:lnSpc>
                <a:spcPct val="100000"/>
              </a:lnSpc>
            </a:pPr>
            <a:endParaRPr lang="en-US" sz="2400" dirty="0"/>
          </a:p>
          <a:p>
            <a:pPr>
              <a:lnSpc>
                <a:spcPct val="100000"/>
              </a:lnSpc>
            </a:pP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88847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Таймер SysTick — использование </a:t>
            </a:r>
            <a:endParaRPr/>
          </a:p>
        </p:txBody>
      </p:sp>
      <p:sp>
        <p:nvSpPr>
          <p:cNvPr id="74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400" dirty="0" err="1" smtClean="0">
                <a:solidFill>
                  <a:srgbClr val="000000"/>
                </a:solidFill>
              </a:rPr>
              <a:t>SysTick</a:t>
            </a:r>
            <a:r>
              <a:rPr lang="ru-RU" sz="2400" dirty="0" smtClean="0">
                <a:solidFill>
                  <a:srgbClr val="000000"/>
                </a:solidFill>
              </a:rPr>
              <a:t>-</a:t>
            </a:r>
            <a:r>
              <a:rPr lang="ru-RU" sz="2400" dirty="0">
                <a:solidFill>
                  <a:srgbClr val="000000"/>
                </a:solidFill>
              </a:rPr>
              <a:t>&gt;LOAD  = 1000 </a:t>
            </a:r>
            <a:r>
              <a:rPr lang="ru-RU" sz="2400" dirty="0" smtClean="0">
                <a:solidFill>
                  <a:srgbClr val="000000"/>
                </a:solidFill>
              </a:rPr>
              <a:t>– 1</a:t>
            </a:r>
            <a:r>
              <a:rPr lang="en-US" sz="2400" dirty="0" smtClean="0">
                <a:solidFill>
                  <a:srgbClr val="000000"/>
                </a:solidFill>
              </a:rPr>
              <a:t>; </a:t>
            </a:r>
            <a:r>
              <a:rPr lang="ru-RU" sz="2400" dirty="0">
                <a:solidFill>
                  <a:srgbClr val="000000"/>
                </a:solidFill>
              </a:rPr>
              <a:t>Задаем начало </a:t>
            </a:r>
            <a:r>
              <a:rPr lang="ru-RU" sz="2400" dirty="0" smtClean="0">
                <a:solidFill>
                  <a:srgbClr val="000000"/>
                </a:solidFill>
              </a:rPr>
              <a:t>отсчета</a:t>
            </a:r>
            <a:r>
              <a:rPr lang="en-US" sz="2400" dirty="0" smtClean="0">
                <a:solidFill>
                  <a:srgbClr val="000000"/>
                </a:solidFill>
              </a:rPr>
              <a:t>, </a:t>
            </a:r>
            <a:r>
              <a:rPr lang="ru-RU" sz="2400" dirty="0" smtClean="0">
                <a:solidFill>
                  <a:srgbClr val="000000"/>
                </a:solidFill>
              </a:rPr>
              <a:t>таймер сделает 999 тиков.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ru-RU" sz="2400" dirty="0" smtClean="0">
              <a:solidFill>
                <a:srgbClr val="000000"/>
              </a:solidFill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ru-RU" sz="2400" b="1" dirty="0" smtClean="0">
                <a:solidFill>
                  <a:srgbClr val="000000"/>
                </a:solidFill>
              </a:rPr>
              <a:t>Помните, максимальное значение </a:t>
            </a:r>
            <a:r>
              <a:rPr lang="en-US" sz="2400" b="1" dirty="0" smtClean="0">
                <a:solidFill>
                  <a:srgbClr val="000000"/>
                </a:solidFill>
              </a:rPr>
              <a:t>LOAD =</a:t>
            </a:r>
            <a:r>
              <a:rPr lang="ru-RU" sz="2400" b="1" dirty="0" smtClean="0">
                <a:solidFill>
                  <a:srgbClr val="000000"/>
                </a:solidFill>
              </a:rPr>
              <a:t> 2</a:t>
            </a:r>
            <a:r>
              <a:rPr lang="ru-RU" sz="2400" b="1" baseline="30000" dirty="0" smtClean="0">
                <a:solidFill>
                  <a:srgbClr val="000000"/>
                </a:solidFill>
              </a:rPr>
              <a:t>24 </a:t>
            </a:r>
            <a:r>
              <a:rPr lang="ru-RU" sz="2400" b="1" dirty="0" smtClean="0">
                <a:solidFill>
                  <a:srgbClr val="000000"/>
                </a:solidFill>
              </a:rPr>
              <a:t>= </a:t>
            </a:r>
            <a:r>
              <a:rPr lang="ru-RU" sz="2400" b="1" dirty="0">
                <a:solidFill>
                  <a:srgbClr val="000000"/>
                </a:solidFill>
              </a:rPr>
              <a:t>16 777 216</a:t>
            </a:r>
            <a:endParaRPr lang="ru-RU" sz="2400" b="1" dirty="0" smtClean="0">
              <a:solidFill>
                <a:srgbClr val="000000"/>
              </a:solidFill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endParaRPr lang="ru-RU" sz="2400" dirty="0" smtClean="0">
              <a:solidFill>
                <a:srgbClr val="000000"/>
              </a:solidFill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 err="1" smtClean="0">
                <a:solidFill>
                  <a:srgbClr val="000000"/>
                </a:solidFill>
              </a:rPr>
              <a:t>SysTick</a:t>
            </a:r>
            <a:r>
              <a:rPr lang="en-US" sz="2400" dirty="0" smtClean="0">
                <a:solidFill>
                  <a:srgbClr val="000000"/>
                </a:solidFill>
              </a:rPr>
              <a:t>-</a:t>
            </a:r>
            <a:r>
              <a:rPr lang="en-US" sz="2400" dirty="0">
                <a:solidFill>
                  <a:srgbClr val="000000"/>
                </a:solidFill>
              </a:rPr>
              <a:t>&gt;CTRL  = 1&lt;&lt;2 | 1&lt;&lt; 0</a:t>
            </a:r>
            <a:r>
              <a:rPr lang="en-US" sz="2400" dirty="0" smtClean="0">
                <a:solidFill>
                  <a:srgbClr val="000000"/>
                </a:solidFill>
              </a:rPr>
              <a:t>;</a:t>
            </a:r>
            <a:r>
              <a:rPr lang="ru-RU" sz="2400" dirty="0" smtClean="0">
                <a:solidFill>
                  <a:srgbClr val="000000"/>
                </a:solidFill>
              </a:rPr>
              <a:t> - Выбираем </a:t>
            </a:r>
            <a:r>
              <a:rPr lang="ru-RU" sz="2400" dirty="0" smtClean="0">
                <a:solidFill>
                  <a:srgbClr val="000000"/>
                </a:solidFill>
              </a:rPr>
              <a:t>частоту </a:t>
            </a:r>
            <a:r>
              <a:rPr lang="ru-RU" sz="2400" dirty="0" smtClean="0">
                <a:solidFill>
                  <a:srgbClr val="000000"/>
                </a:solidFill>
              </a:rPr>
              <a:t>и запускаем счет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endParaRPr sz="16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Опрос регистра </a:t>
            </a:r>
            <a:r>
              <a:rPr lang="ru-RU" sz="2400" strike="noStrike" dirty="0" err="1">
                <a:solidFill>
                  <a:srgbClr val="000000"/>
                </a:solidFill>
                <a:latin typeface="Calibri"/>
              </a:rPr>
              <a:t>SysTick</a:t>
            </a: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-&gt;VAL — текущее значение счетчика..?</a:t>
            </a:r>
            <a:endParaRPr sz="1600" dirty="0"/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sz="1600" dirty="0"/>
          </a:p>
          <a:p>
            <a:pPr>
              <a:lnSpc>
                <a:spcPct val="100000"/>
              </a:lnSpc>
            </a:pPr>
            <a:endParaRPr lang="ru-RU" sz="2400" strike="noStrike" dirty="0" smtClean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ru-RU" sz="2400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231382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Прополка битовых полей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40768"/>
            <a:ext cx="3793802" cy="2515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40768"/>
            <a:ext cx="3312368" cy="2670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 descr="Картинки по запросу поля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8586" y="4022167"/>
            <a:ext cx="4706121" cy="2647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40768"/>
            <a:ext cx="8064896" cy="5367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3305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/>
              <a:t>«</a:t>
            </a:r>
            <a:r>
              <a:rPr lang="ru-RU" sz="3600" dirty="0" err="1" smtClean="0"/>
              <a:t>Поллинг</a:t>
            </a:r>
            <a:r>
              <a:rPr lang="ru-RU" sz="3600" dirty="0" smtClean="0"/>
              <a:t>» – постоянный опрос регистра</a:t>
            </a:r>
            <a:endParaRPr lang="ru-RU" sz="3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while(1) 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ru-RU" dirty="0" smtClean="0">
                <a:latin typeface="Consolas" panose="020B0609020204030204" pitchFamily="49" charset="0"/>
                <a:cs typeface="Consolas" panose="020B0609020204030204" pitchFamily="49" charset="0"/>
              </a:rPr>
              <a:t>неблокирующий опрос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if(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someReg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 1 &lt;&lt; 5 ) {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doSomething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()..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ru-RU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endParaRPr lang="ru-RU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ru-RU" dirty="0" smtClean="0">
                <a:latin typeface="Consolas" panose="020B0609020204030204" pitchFamily="49" charset="0"/>
                <a:cs typeface="Consolas" panose="020B0609020204030204" pitchFamily="49" charset="0"/>
              </a:rPr>
              <a:t>блокирующий опрос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while(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someReg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 1 &lt;&lt; 3 );</a:t>
            </a: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doSomethingElse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	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854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Таймер SysTick — использование </a:t>
            </a:r>
            <a:endParaRPr/>
          </a:p>
        </p:txBody>
      </p:sp>
      <p:sp>
        <p:nvSpPr>
          <p:cNvPr id="76" name="TextShape 2"/>
          <p:cNvSpPr txBox="1"/>
          <p:nvPr/>
        </p:nvSpPr>
        <p:spPr>
          <a:xfrm>
            <a:off x="360000" y="1340768"/>
            <a:ext cx="8568000" cy="5328592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2000" strike="noStrike" dirty="0">
                <a:solidFill>
                  <a:srgbClr val="000000"/>
                </a:solidFill>
                <a:latin typeface="Calibri"/>
              </a:rPr>
              <a:t>Почему </a:t>
            </a:r>
            <a:r>
              <a:rPr lang="ru-RU" sz="2000" strike="noStrike" dirty="0" err="1">
                <a:solidFill>
                  <a:srgbClr val="000000"/>
                </a:solidFill>
                <a:latin typeface="Calibri"/>
              </a:rPr>
              <a:t>поллинг</a:t>
            </a:r>
            <a:r>
              <a:rPr lang="ru-RU" sz="2000" strike="noStrike" dirty="0">
                <a:solidFill>
                  <a:srgbClr val="000000"/>
                </a:solidFill>
                <a:latin typeface="Calibri"/>
              </a:rPr>
              <a:t> регистра </a:t>
            </a:r>
            <a:r>
              <a:rPr lang="ru-RU" sz="2000" strike="noStrike" dirty="0" err="1">
                <a:solidFill>
                  <a:srgbClr val="000000"/>
                </a:solidFill>
                <a:latin typeface="Calibri"/>
              </a:rPr>
              <a:t>SysTick</a:t>
            </a:r>
            <a:r>
              <a:rPr lang="ru-RU" sz="2000" strike="noStrike" dirty="0">
                <a:solidFill>
                  <a:srgbClr val="000000"/>
                </a:solidFill>
                <a:latin typeface="Calibri"/>
              </a:rPr>
              <a:t>-&gt;VAL работает не всегда</a:t>
            </a:r>
            <a:r>
              <a:rPr lang="ru-RU" sz="2000" strike="noStrike" dirty="0" smtClean="0">
                <a:solidFill>
                  <a:srgbClr val="000000"/>
                </a:solidFill>
                <a:latin typeface="Calibri"/>
              </a:rPr>
              <a:t>?</a:t>
            </a:r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r>
              <a:rPr lang="ru-RU" sz="2000" strike="noStrike" dirty="0">
                <a:solidFill>
                  <a:srgbClr val="000000"/>
                </a:solidFill>
                <a:latin typeface="Calibri"/>
              </a:rPr>
              <a:t>Потому что счетчик меняется с частотой работы процессора! Он может не успеть </a:t>
            </a:r>
            <a:r>
              <a:rPr lang="ru-RU" sz="2000" strike="noStrike" dirty="0" smtClean="0">
                <a:solidFill>
                  <a:srgbClr val="000000"/>
                </a:solidFill>
                <a:latin typeface="Calibri"/>
              </a:rPr>
              <a:t>«заметить» </a:t>
            </a:r>
            <a:r>
              <a:rPr lang="ru-RU" sz="2000" strike="noStrike" dirty="0">
                <a:solidFill>
                  <a:srgbClr val="000000"/>
                </a:solidFill>
                <a:latin typeface="Calibri"/>
              </a:rPr>
              <a:t>момент, когда счетчик равен нулю!</a:t>
            </a:r>
            <a:endParaRPr sz="1400" dirty="0"/>
          </a:p>
          <a:p>
            <a:pPr>
              <a:lnSpc>
                <a:spcPct val="100000"/>
              </a:lnSpc>
            </a:pPr>
            <a:endParaRPr lang="ru-RU" sz="1400" dirty="0" smtClean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r>
              <a:rPr lang="ru-RU" sz="2000" strike="noStrike" dirty="0">
                <a:solidFill>
                  <a:srgbClr val="000000"/>
                </a:solidFill>
                <a:latin typeface="Calibri"/>
              </a:rPr>
              <a:t>Что же делать</a:t>
            </a:r>
            <a:r>
              <a:rPr lang="ru-RU" sz="2000" strike="noStrike" dirty="0" smtClean="0">
                <a:solidFill>
                  <a:srgbClr val="000000"/>
                </a:solidFill>
                <a:latin typeface="Calibri"/>
              </a:rPr>
              <a:t>?</a:t>
            </a:r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r>
              <a:rPr lang="ru-RU" sz="2000" strike="noStrike" dirty="0">
                <a:solidFill>
                  <a:srgbClr val="000000"/>
                </a:solidFill>
                <a:latin typeface="Calibri"/>
              </a:rPr>
              <a:t>Проверять бит </a:t>
            </a:r>
            <a:r>
              <a:rPr lang="ru-RU" sz="2000" strike="noStrike" dirty="0" smtClean="0">
                <a:solidFill>
                  <a:srgbClr val="000000"/>
                </a:solidFill>
                <a:latin typeface="Calibri"/>
                <a:ea typeface="TimesNewRomanPSMT"/>
              </a:rPr>
              <a:t>COUNTFLAG в регистре </a:t>
            </a:r>
            <a:r>
              <a:rPr lang="en-US" sz="2000" strike="noStrike" dirty="0" err="1" smtClean="0">
                <a:solidFill>
                  <a:srgbClr val="000000"/>
                </a:solidFill>
                <a:latin typeface="Calibri"/>
                <a:ea typeface="TimesNewRomanPSMT"/>
              </a:rPr>
              <a:t>SysTick</a:t>
            </a:r>
            <a:r>
              <a:rPr lang="en-US" sz="2000" strike="noStrike" dirty="0" smtClean="0">
                <a:solidFill>
                  <a:srgbClr val="000000"/>
                </a:solidFill>
                <a:latin typeface="Calibri"/>
                <a:ea typeface="TimesNewRomanPSMT"/>
              </a:rPr>
              <a:t>-&gt;CTRL</a:t>
            </a:r>
            <a:r>
              <a:rPr lang="ru-RU" sz="2000" strike="noStrike" dirty="0" smtClean="0">
                <a:solidFill>
                  <a:srgbClr val="000000"/>
                </a:solidFill>
                <a:latin typeface="Calibri"/>
                <a:ea typeface="TimesNewRomanPSMT"/>
              </a:rPr>
              <a:t>. </a:t>
            </a:r>
            <a:endParaRPr lang="en-US" sz="2000" strike="noStrike" dirty="0" smtClean="0">
              <a:solidFill>
                <a:srgbClr val="000000"/>
              </a:solidFill>
              <a:latin typeface="Calibri"/>
              <a:ea typeface="TimesNewRomanPSMT"/>
            </a:endParaRPr>
          </a:p>
          <a:p>
            <a:pPr>
              <a:lnSpc>
                <a:spcPct val="100000"/>
              </a:lnSpc>
            </a:pPr>
            <a:r>
              <a:rPr lang="ru-RU" sz="2000" strike="noStrike" dirty="0" smtClean="0">
                <a:solidFill>
                  <a:srgbClr val="000000"/>
                </a:solidFill>
                <a:latin typeface="Calibri"/>
                <a:ea typeface="TimesNewRomanPSMT"/>
              </a:rPr>
              <a:t>Он </a:t>
            </a:r>
            <a:r>
              <a:rPr lang="ru-RU" sz="2000" strike="noStrike" dirty="0">
                <a:solidFill>
                  <a:srgbClr val="000000"/>
                </a:solidFill>
                <a:latin typeface="Calibri"/>
                <a:ea typeface="TimesNewRomanPSMT"/>
              </a:rPr>
              <a:t>не сбрасывается, когда счет начинается заново (сбрасывается при чтении</a:t>
            </a:r>
            <a:r>
              <a:rPr lang="ru-RU" sz="2000" strike="noStrike" dirty="0" smtClean="0">
                <a:solidFill>
                  <a:srgbClr val="000000"/>
                </a:solidFill>
                <a:latin typeface="Calibri"/>
                <a:ea typeface="TimesNewRomanPSMT"/>
              </a:rPr>
              <a:t>).</a:t>
            </a:r>
            <a:endParaRPr lang="en-US" sz="2000" strike="noStrike" dirty="0" smtClean="0">
              <a:solidFill>
                <a:srgbClr val="000000"/>
              </a:solidFill>
              <a:latin typeface="Calibri"/>
              <a:ea typeface="TimesNewRomanPSMT"/>
            </a:endParaRPr>
          </a:p>
          <a:p>
            <a:pPr>
              <a:lnSpc>
                <a:spcPct val="100000"/>
              </a:lnSpc>
            </a:pPr>
            <a:endParaRPr lang="en-US" sz="2000" dirty="0">
              <a:solidFill>
                <a:srgbClr val="000000"/>
              </a:solidFill>
              <a:latin typeface="Calibri"/>
              <a:ea typeface="TimesNewRomanPSMT"/>
            </a:endParaRPr>
          </a:p>
          <a:p>
            <a:pPr>
              <a:lnSpc>
                <a:spcPct val="100000"/>
              </a:lnSpc>
            </a:pPr>
            <a:endParaRPr lang="ru-RU" sz="2000" dirty="0">
              <a:solidFill>
                <a:srgbClr val="000000"/>
              </a:solidFill>
            </a:endParaRPr>
          </a:p>
          <a:p>
            <a:pPr>
              <a:lnSpc>
                <a:spcPct val="100000"/>
              </a:lnSpc>
            </a:pPr>
            <a:r>
              <a:rPr lang="ru-RU" sz="2000" dirty="0">
                <a:solidFill>
                  <a:schemeClr val="bg1">
                    <a:lumMod val="65000"/>
                  </a:schemeClr>
                </a:solidFill>
              </a:rPr>
              <a:t>Или использовать прерывание!</a:t>
            </a:r>
            <a:endParaRPr lang="ru-RU" sz="1400" dirty="0">
              <a:solidFill>
                <a:schemeClr val="bg1">
                  <a:lumMod val="6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ru-RU" sz="2000" strike="noStrike" dirty="0" smtClean="0">
              <a:solidFill>
                <a:srgbClr val="000000"/>
              </a:solidFill>
              <a:latin typeface="Calibri"/>
              <a:ea typeface="TimesNewRomanPSMT"/>
            </a:endParaRPr>
          </a:p>
          <a:p>
            <a:pPr>
              <a:lnSpc>
                <a:spcPct val="100000"/>
              </a:lnSpc>
            </a:pPr>
            <a:endParaRPr lang="ru-RU" sz="2000" dirty="0" smtClean="0">
              <a:solidFill>
                <a:srgbClr val="000000"/>
              </a:solidFill>
              <a:latin typeface="Calibri"/>
              <a:ea typeface="TimesNewRomanPSMT"/>
            </a:endParaRPr>
          </a:p>
          <a:p>
            <a:pPr>
              <a:lnSpc>
                <a:spcPct val="100000"/>
              </a:lnSpc>
            </a:pPr>
            <a:r>
              <a:rPr lang="ru-RU" sz="2000" dirty="0" smtClean="0">
                <a:solidFill>
                  <a:srgbClr val="000000"/>
                </a:solidFill>
                <a:latin typeface="Calibri"/>
                <a:ea typeface="TimesNewRomanPSMT"/>
              </a:rPr>
              <a:t>Но этот флаг выставляется в момент изменения значения счетчика с 1 на 0. Именно поэтому я раньше писал про 99 тиков при значении </a:t>
            </a:r>
            <a:r>
              <a:rPr lang="en-US" sz="2000" dirty="0" smtClean="0">
                <a:solidFill>
                  <a:srgbClr val="000000"/>
                </a:solidFill>
                <a:latin typeface="Calibri"/>
                <a:ea typeface="TimesNewRomanPSMT"/>
              </a:rPr>
              <a:t>RELOAD=100.</a:t>
            </a:r>
            <a:endParaRPr lang="ru-RU" sz="2000" dirty="0">
              <a:solidFill>
                <a:srgbClr val="000000"/>
              </a:solidFill>
              <a:latin typeface="Calibri"/>
              <a:ea typeface="TimesNewRomanPSMT"/>
            </a:endParaRPr>
          </a:p>
          <a:p>
            <a:pPr>
              <a:lnSpc>
                <a:spcPct val="100000"/>
              </a:lnSpc>
            </a:pPr>
            <a:endParaRPr lang="ru-RU" sz="2000" strike="noStrike" dirty="0" smtClean="0">
              <a:solidFill>
                <a:srgbClr val="000000"/>
              </a:solidFill>
              <a:latin typeface="Calibri"/>
              <a:ea typeface="TimesNewRomanPSMT"/>
            </a:endParaRPr>
          </a:p>
          <a:p>
            <a:pPr>
              <a:lnSpc>
                <a:spcPct val="100000"/>
              </a:lnSpc>
              <a:buFont typeface="Arial"/>
              <a:buChar char="•"/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  <a:p>
            <a:pPr>
              <a:lnSpc>
                <a:spcPct val="100000"/>
              </a:lnSpc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1481085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Таймер SysTick — использование </a:t>
            </a:r>
            <a:endParaRPr/>
          </a:p>
        </p:txBody>
      </p:sp>
      <p:sp>
        <p:nvSpPr>
          <p:cNvPr id="74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2400" dirty="0" smtClean="0"/>
              <a:t>Для настройки таймера </a:t>
            </a:r>
            <a:r>
              <a:rPr lang="en-US" sz="2400" dirty="0" err="1" smtClean="0"/>
              <a:t>SysTick</a:t>
            </a:r>
            <a:r>
              <a:rPr lang="en-US" sz="2400" dirty="0" smtClean="0"/>
              <a:t> </a:t>
            </a:r>
            <a:r>
              <a:rPr lang="ru-RU" sz="2400" dirty="0" smtClean="0"/>
              <a:t>фирма </a:t>
            </a:r>
            <a:r>
              <a:rPr lang="en-US" sz="2400" dirty="0" smtClean="0"/>
              <a:t>ARM </a:t>
            </a:r>
            <a:r>
              <a:rPr lang="ru-RU" sz="2400" dirty="0" smtClean="0"/>
              <a:t>предоставляет библиотечную функцию </a:t>
            </a:r>
            <a:r>
              <a:rPr lang="en-US" sz="2400" dirty="0" err="1" smtClean="0"/>
              <a:t>SysTick_Config</a:t>
            </a:r>
            <a:r>
              <a:rPr lang="en-US" sz="2400" dirty="0" smtClean="0"/>
              <a:t>.</a:t>
            </a:r>
          </a:p>
          <a:p>
            <a:pPr>
              <a:lnSpc>
                <a:spcPct val="100000"/>
              </a:lnSpc>
            </a:pPr>
            <a:endParaRPr lang="en-US" sz="2400" dirty="0"/>
          </a:p>
          <a:p>
            <a:pPr>
              <a:lnSpc>
                <a:spcPct val="100000"/>
              </a:lnSpc>
            </a:pPr>
            <a:r>
              <a:rPr lang="ru-RU" sz="2400" dirty="0" smtClean="0"/>
              <a:t>Она принимает 1 параметр – значение </a:t>
            </a:r>
            <a:r>
              <a:rPr lang="en-US" sz="2400" dirty="0" smtClean="0"/>
              <a:t>Reload.</a:t>
            </a:r>
            <a:r>
              <a:rPr lang="ru-RU" sz="2400" dirty="0" smtClean="0"/>
              <a:t> Всю остальную настройку она в себе прячет.</a:t>
            </a: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  <a:p>
            <a:pPr>
              <a:lnSpc>
                <a:spcPct val="100000"/>
              </a:lnSpc>
            </a:pPr>
            <a:r>
              <a:rPr lang="ru-RU" sz="2400" dirty="0" smtClean="0"/>
              <a:t>Однако, она в том числе разрешает прерывание! </a:t>
            </a:r>
          </a:p>
          <a:p>
            <a:pPr>
              <a:lnSpc>
                <a:spcPct val="100000"/>
              </a:lnSpc>
            </a:pPr>
            <a:r>
              <a:rPr lang="ru-RU" sz="2400" dirty="0" smtClean="0"/>
              <a:t>Если оно вам не нужно, его приходится запрещать самостоятельно.</a:t>
            </a: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  <a:p>
            <a:pPr>
              <a:lnSpc>
                <a:spcPct val="100000"/>
              </a:lnSpc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84671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3600" strike="noStrike" dirty="0">
                <a:solidFill>
                  <a:srgbClr val="000000"/>
                </a:solidFill>
                <a:latin typeface="Calibri"/>
              </a:rPr>
              <a:t>Таймер </a:t>
            </a:r>
            <a:r>
              <a:rPr lang="ru-RU" sz="3600" strike="noStrike" dirty="0" err="1">
                <a:solidFill>
                  <a:srgbClr val="000000"/>
                </a:solidFill>
                <a:latin typeface="Calibri"/>
              </a:rPr>
              <a:t>SysTick</a:t>
            </a:r>
            <a:r>
              <a:rPr lang="ru-RU" sz="3600" strike="noStrike" dirty="0">
                <a:solidFill>
                  <a:srgbClr val="000000"/>
                </a:solidFill>
                <a:latin typeface="Calibri"/>
              </a:rPr>
              <a:t> — </a:t>
            </a:r>
            <a:r>
              <a:rPr lang="ru-RU" sz="3600" strike="noStrike" dirty="0" smtClean="0">
                <a:solidFill>
                  <a:srgbClr val="000000"/>
                </a:solidFill>
                <a:latin typeface="Calibri"/>
              </a:rPr>
              <a:t>правильное использование </a:t>
            </a:r>
            <a:r>
              <a:rPr lang="ru-RU" sz="3600" dirty="0" smtClean="0">
                <a:solidFill>
                  <a:srgbClr val="000000"/>
                </a:solidFill>
                <a:latin typeface="Calibri"/>
              </a:rPr>
              <a:t>без прерываний</a:t>
            </a:r>
            <a:endParaRPr sz="1400" dirty="0"/>
          </a:p>
        </p:txBody>
      </p:sp>
      <p:sp>
        <p:nvSpPr>
          <p:cNvPr id="74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Магическая строчка </a:t>
            </a:r>
            <a:r>
              <a:rPr lang="ru-RU" sz="2400" strike="noStrike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ru-RU" sz="2400" strike="noStrike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disable_irq</a:t>
            </a:r>
            <a:r>
              <a:rPr lang="ru-RU" sz="2400" strike="noStrike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 - </a:t>
            </a:r>
            <a:r>
              <a:rPr lang="ru-RU" sz="2400" strike="noStrike" dirty="0" smtClean="0">
                <a:solidFill>
                  <a:srgbClr val="000000"/>
                </a:solidFill>
                <a:latin typeface="Calibri"/>
              </a:rPr>
              <a:t>запрет всех </a:t>
            </a:r>
            <a:r>
              <a:rPr lang="ru-RU" sz="2400" strike="noStrike" dirty="0">
                <a:solidFill>
                  <a:srgbClr val="000000"/>
                </a:solidFill>
                <a:latin typeface="Calibri"/>
              </a:rPr>
              <a:t>прерываний</a:t>
            </a:r>
            <a:endParaRPr sz="1600" dirty="0"/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sz="16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ru-RU" sz="2400" strike="noStrike" dirty="0">
                <a:solidFill>
                  <a:srgbClr val="000000"/>
                </a:solidFill>
              </a:rPr>
              <a:t>Вызов </a:t>
            </a:r>
            <a:r>
              <a:rPr lang="ru-RU" sz="2400" strike="noStrike" dirty="0" err="1">
                <a:solidFill>
                  <a:srgbClr val="000000"/>
                </a:solidFill>
                <a:cs typeface="Consolas" panose="020B0609020204030204" pitchFamily="49" charset="0"/>
              </a:rPr>
              <a:t>SysTick_Config</a:t>
            </a:r>
            <a:r>
              <a:rPr lang="ru-RU" sz="2400" strike="noStrike" dirty="0">
                <a:solidFill>
                  <a:srgbClr val="000000"/>
                </a:solidFill>
                <a:cs typeface="Consolas" panose="020B0609020204030204" pitchFamily="49" charset="0"/>
              </a:rPr>
              <a:t> </a:t>
            </a:r>
            <a:r>
              <a:rPr lang="ru-RU" sz="2400" strike="noStrike" dirty="0">
                <a:solidFill>
                  <a:srgbClr val="000000"/>
                </a:solidFill>
              </a:rPr>
              <a:t>— задание </a:t>
            </a:r>
            <a:r>
              <a:rPr lang="ru-RU" sz="2400" strike="noStrike" dirty="0" err="1">
                <a:solidFill>
                  <a:srgbClr val="000000"/>
                </a:solidFill>
                <a:cs typeface="Consolas" panose="020B0609020204030204" pitchFamily="49" charset="0"/>
              </a:rPr>
              <a:t>reload</a:t>
            </a:r>
            <a:r>
              <a:rPr lang="ru-RU" sz="2400" strike="noStrike" dirty="0">
                <a:solidFill>
                  <a:srgbClr val="000000"/>
                </a:solidFill>
                <a:cs typeface="Consolas" panose="020B0609020204030204" pitchFamily="49" charset="0"/>
              </a:rPr>
              <a:t> </a:t>
            </a:r>
            <a:r>
              <a:rPr lang="ru-RU" sz="2400" strike="noStrike" dirty="0" err="1">
                <a:solidFill>
                  <a:srgbClr val="000000"/>
                </a:solidFill>
                <a:cs typeface="Consolas" panose="020B0609020204030204" pitchFamily="49" charset="0"/>
              </a:rPr>
              <a:t>value</a:t>
            </a:r>
            <a:r>
              <a:rPr lang="ru-RU" sz="2400" strike="noStrike" dirty="0">
                <a:solidFill>
                  <a:srgbClr val="000000"/>
                </a:solidFill>
                <a:cs typeface="Consolas" panose="020B0609020204030204" pitchFamily="49" charset="0"/>
              </a:rPr>
              <a:t> </a:t>
            </a:r>
            <a:r>
              <a:rPr lang="ru-RU" sz="2400" strike="noStrike" dirty="0">
                <a:solidFill>
                  <a:srgbClr val="000000"/>
                </a:solidFill>
              </a:rPr>
              <a:t>и включение счета</a:t>
            </a:r>
            <a:endParaRPr sz="2400" dirty="0"/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sz="24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ru-RU" sz="2400" strike="noStrike" dirty="0">
                <a:solidFill>
                  <a:srgbClr val="000000"/>
                </a:solidFill>
              </a:rPr>
              <a:t>Опрос </a:t>
            </a:r>
            <a:r>
              <a:rPr lang="ru-RU" sz="2400" dirty="0" smtClean="0">
                <a:solidFill>
                  <a:srgbClr val="000000"/>
                </a:solidFill>
              </a:rPr>
              <a:t>флага </a:t>
            </a:r>
            <a:r>
              <a:rPr lang="ru-RU" sz="2400" dirty="0" smtClean="0">
                <a:solidFill>
                  <a:srgbClr val="000000"/>
                </a:solidFill>
                <a:ea typeface="TimesNewRomanPSMT"/>
                <a:cs typeface="Consolas" panose="020B0609020204030204" pitchFamily="49" charset="0"/>
              </a:rPr>
              <a:t>COUNTFLAG</a:t>
            </a:r>
            <a:r>
              <a:rPr lang="en-US" sz="2400" dirty="0" smtClean="0">
                <a:solidFill>
                  <a:srgbClr val="000000"/>
                </a:solidFill>
                <a:ea typeface="TimesNewRomanPSMT"/>
                <a:cs typeface="Consolas" panose="020B0609020204030204" pitchFamily="49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ea typeface="TimesNewRomanPSMT"/>
              </a:rPr>
              <a:t>в регистре</a:t>
            </a:r>
            <a:r>
              <a:rPr lang="ru-RU" sz="2400" dirty="0" smtClean="0">
                <a:solidFill>
                  <a:srgbClr val="000000"/>
                </a:solidFill>
                <a:ea typeface="TimesNewRomanPSMT"/>
                <a:cs typeface="Consolas" panose="020B0609020204030204" pitchFamily="49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ea typeface="TimesNewRomanPSMT"/>
                <a:cs typeface="Consolas" panose="020B0609020204030204" pitchFamily="49" charset="0"/>
              </a:rPr>
              <a:t>SysTick</a:t>
            </a:r>
            <a:r>
              <a:rPr lang="en-US" sz="2400" dirty="0" smtClean="0">
                <a:solidFill>
                  <a:srgbClr val="000000"/>
                </a:solidFill>
                <a:ea typeface="TimesNewRomanPSMT"/>
                <a:cs typeface="Consolas" panose="020B0609020204030204" pitchFamily="49" charset="0"/>
              </a:rPr>
              <a:t>-&gt;CTRL</a:t>
            </a:r>
            <a:endParaRPr lang="ru-RU" sz="2400" dirty="0" smtClean="0">
              <a:solidFill>
                <a:srgbClr val="000000"/>
              </a:solidFill>
              <a:ea typeface="TimesNewRomanPSMT"/>
              <a:cs typeface="Consolas" panose="020B0609020204030204" pitchFamily="49" charset="0"/>
            </a:endParaRP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000000"/>
                </a:solidFill>
              </a:rPr>
              <a:t>Это 16-й бит; для значения </a:t>
            </a:r>
            <a:r>
              <a:rPr lang="ru-RU" sz="2400" dirty="0" smtClean="0">
                <a:solidFill>
                  <a:srgbClr val="000000"/>
                </a:solidFill>
                <a:cs typeface="Consolas" panose="020B0609020204030204" pitchFamily="49" charset="0"/>
              </a:rPr>
              <a:t>(1</a:t>
            </a:r>
            <a:r>
              <a:rPr lang="en-US" sz="2400" dirty="0" smtClean="0">
                <a:solidFill>
                  <a:srgbClr val="000000"/>
                </a:solidFill>
                <a:cs typeface="Consolas" panose="020B0609020204030204" pitchFamily="49" charset="0"/>
              </a:rPr>
              <a:t>&lt;&lt;16)</a:t>
            </a: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ru-RU" sz="2400" dirty="0" smtClean="0">
                <a:solidFill>
                  <a:srgbClr val="000000"/>
                </a:solidFill>
              </a:rPr>
              <a:t>заведен </a:t>
            </a:r>
            <a:r>
              <a:rPr lang="en-US" sz="2400" dirty="0" smtClean="0">
                <a:solidFill>
                  <a:srgbClr val="000000"/>
                </a:solidFill>
                <a:cs typeface="Consolas" panose="020B0609020204030204" pitchFamily="49" charset="0"/>
              </a:rPr>
              <a:t>#</a:t>
            </a:r>
            <a:r>
              <a:rPr lang="en-US" sz="2400" dirty="0" smtClean="0">
                <a:solidFill>
                  <a:srgbClr val="000000"/>
                </a:solidFill>
                <a:cs typeface="Consolas" panose="020B0609020204030204" pitchFamily="49" charset="0"/>
              </a:rPr>
              <a:t>define </a:t>
            </a:r>
            <a:r>
              <a:rPr lang="en-US" sz="2400" dirty="0" err="1" smtClean="0">
                <a:solidFill>
                  <a:srgbClr val="000000"/>
                </a:solidFill>
                <a:cs typeface="Consolas" panose="020B0609020204030204" pitchFamily="49" charset="0"/>
              </a:rPr>
              <a:t>SysTick_CTRL_COUNTFLAG_Msk</a:t>
            </a:r>
            <a:endParaRPr lang="ru-RU" sz="2400" dirty="0" smtClean="0">
              <a:solidFill>
                <a:srgbClr val="000000"/>
              </a:solidFill>
              <a:cs typeface="Consolas" panose="020B0609020204030204" pitchFamily="49" charset="0"/>
            </a:endParaRP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Вообще-то, для </a:t>
            </a:r>
            <a:r>
              <a:rPr lang="ru-RU" sz="2400" i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всех</a:t>
            </a:r>
            <a:r>
              <a:rPr lang="ru-RU" sz="2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 бит </a:t>
            </a:r>
            <a:r>
              <a:rPr lang="ru-RU" sz="2400" i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всех </a:t>
            </a:r>
            <a:r>
              <a:rPr lang="ru-RU" sz="2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регистров заведены</a:t>
            </a:r>
            <a:r>
              <a:rPr lang="ru-RU" sz="2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#define</a:t>
            </a:r>
            <a:endParaRPr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endParaRPr lang="ru-RU" sz="2400" strike="noStrike" dirty="0" smtClean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ru-RU" sz="2400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ru-RU" sz="2400" strike="noStrike" dirty="0" smtClean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ru-RU" sz="2400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Font typeface="Arial"/>
              <a:buChar char="•"/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4155167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Как вычислить нужный reload? </a:t>
            </a: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Shape 2"/>
              <p:cNvSpPr txBox="1"/>
              <p:nvPr/>
            </p:nvSpPr>
            <p:spPr>
              <a:xfrm>
                <a:off x="360000" y="1412776"/>
                <a:ext cx="8568000" cy="499522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ru-RU" sz="2400" strike="noStrike" dirty="0" smtClean="0">
                    <a:solidFill>
                      <a:srgbClr val="000000"/>
                    </a:solidFill>
                    <a:latin typeface="Calibri"/>
                  </a:rPr>
                  <a:t>Текущая частота ядра хранится в переменной </a:t>
                </a:r>
                <a:r>
                  <a:rPr lang="en-US" sz="2400" strike="noStrike" dirty="0" err="1">
                    <a:solidFill>
                      <a:srgbClr val="000000"/>
                    </a:solidFill>
                    <a:latin typeface="Calibri"/>
                  </a:rPr>
                  <a:t>SystemCoreClock</a:t>
                </a:r>
                <a:r>
                  <a:rPr lang="en-US" sz="2400" strike="noStrike" dirty="0">
                    <a:solidFill>
                      <a:srgbClr val="000000"/>
                    </a:solidFill>
                    <a:latin typeface="Calibri"/>
                  </a:rPr>
                  <a:t> (</a:t>
                </a:r>
                <a:r>
                  <a:rPr lang="ru-RU" sz="2400" strike="noStrike" dirty="0">
                    <a:solidFill>
                      <a:srgbClr val="000000"/>
                    </a:solidFill>
                    <a:latin typeface="Calibri"/>
                  </a:rPr>
                  <a:t>в герцах</a:t>
                </a:r>
                <a:r>
                  <a:rPr lang="ru-RU" sz="2400" strike="noStrike" dirty="0" smtClean="0">
                    <a:solidFill>
                      <a:srgbClr val="000000"/>
                    </a:solidFill>
                    <a:latin typeface="Calibri"/>
                  </a:rPr>
                  <a:t>).</a:t>
                </a:r>
              </a:p>
              <a:p>
                <a:pPr>
                  <a:lnSpc>
                    <a:spcPct val="100000"/>
                  </a:lnSpc>
                </a:pPr>
                <a:endParaRPr lang="ru-RU" sz="1600" dirty="0"/>
              </a:p>
              <a:p>
                <a:pPr>
                  <a:lnSpc>
                    <a:spcPct val="100000"/>
                  </a:lnSpc>
                </a:pPr>
                <a:r>
                  <a:rPr lang="ru-RU" sz="2400" strike="noStrike" dirty="0">
                    <a:solidFill>
                      <a:srgbClr val="000000"/>
                    </a:solidFill>
                    <a:latin typeface="Calibri"/>
                  </a:rPr>
                  <a:t>Я хочу, чтобы </a:t>
                </a:r>
                <a:r>
                  <a:rPr lang="en-US" sz="2400" strike="noStrike" dirty="0" err="1">
                    <a:solidFill>
                      <a:srgbClr val="000000"/>
                    </a:solidFill>
                    <a:latin typeface="Calibri"/>
                  </a:rPr>
                  <a:t>SysTick</a:t>
                </a:r>
                <a:r>
                  <a:rPr lang="en-US" sz="2400" strike="noStrike" dirty="0">
                    <a:solidFill>
                      <a:srgbClr val="000000"/>
                    </a:solidFill>
                    <a:latin typeface="Calibri"/>
                  </a:rPr>
                  <a:t> </a:t>
                </a:r>
                <a:r>
                  <a:rPr lang="ru-RU" sz="2400" strike="noStrike" dirty="0">
                    <a:solidFill>
                      <a:srgbClr val="000000"/>
                    </a:solidFill>
                    <a:latin typeface="Calibri"/>
                  </a:rPr>
                  <a:t>досчитал до нуля за 1 миллисекунду. Какой нужно задать </a:t>
                </a:r>
                <a:r>
                  <a:rPr lang="en-US" sz="2400" strike="noStrike" dirty="0">
                    <a:solidFill>
                      <a:srgbClr val="000000"/>
                    </a:solidFill>
                    <a:latin typeface="Calibri"/>
                  </a:rPr>
                  <a:t>reload value</a:t>
                </a:r>
                <a:r>
                  <a:rPr lang="en-US" sz="2400" strike="noStrike" dirty="0" smtClean="0">
                    <a:solidFill>
                      <a:srgbClr val="000000"/>
                    </a:solidFill>
                    <a:latin typeface="Calibri"/>
                  </a:rPr>
                  <a:t>?</a:t>
                </a:r>
              </a:p>
              <a:p>
                <a:pPr>
                  <a:lnSpc>
                    <a:spcPct val="100000"/>
                  </a:lnSpc>
                </a:pPr>
                <a:endParaRPr lang="en-US" sz="2400" strike="noStrike" dirty="0" smtClean="0">
                  <a:solidFill>
                    <a:srgbClr val="000000"/>
                  </a:solidFill>
                  <a:latin typeface="Calibri"/>
                </a:endParaRPr>
              </a:p>
              <a:p>
                <a:pPr>
                  <a:lnSpc>
                    <a:spcPct val="1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/>
                            </a:rPr>
                            <m:t>𝑆𝑦𝑠𝑡𝑒𝑚𝐶𝑜𝑟𝑒𝐶𝑙𝑜𝑐𝑘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/>
                            </a:rPr>
                            <m:t>𝑟𝑒𝑙𝑜𝑎𝑑</m:t>
                          </m:r>
                        </m:den>
                      </m:f>
                      <m:r>
                        <a:rPr lang="en-US" sz="2000" b="0" i="1" smtClean="0">
                          <a:latin typeface="Cambria Math"/>
                        </a:rPr>
                        <m:t>=1000 </m:t>
                      </m:r>
                      <m:r>
                        <a:rPr lang="ru-RU" sz="2000" b="0" i="1" smtClean="0">
                          <a:latin typeface="Cambria Math"/>
                        </a:rPr>
                        <m:t>(Герц)</m:t>
                      </m:r>
                    </m:oMath>
                  </m:oMathPara>
                </a14:m>
                <a:endParaRPr lang="ru-RU" sz="2000" dirty="0"/>
              </a:p>
              <a:p>
                <a:pPr>
                  <a:lnSpc>
                    <a:spcPct val="100000"/>
                  </a:lnSpc>
                </a:pPr>
                <a:endParaRPr lang="ru-RU" sz="2000" dirty="0" smtClean="0"/>
              </a:p>
              <a:p>
                <a:pPr>
                  <a:lnSpc>
                    <a:spcPct val="100000"/>
                  </a:lnSpc>
                </a:pPr>
                <a:r>
                  <a:rPr lang="ru-RU" sz="2000" strike="noStrike" dirty="0" smtClean="0">
                    <a:solidFill>
                      <a:srgbClr val="000000"/>
                    </a:solidFill>
                    <a:latin typeface="Calibri"/>
                  </a:rPr>
                  <a:t>Как</a:t>
                </a:r>
                <a:r>
                  <a:rPr lang="en-US" sz="2000" strike="noStrike" dirty="0" smtClean="0">
                    <a:solidFill>
                      <a:srgbClr val="000000"/>
                    </a:solidFill>
                    <a:latin typeface="Calibri"/>
                  </a:rPr>
                  <a:t> </a:t>
                </a:r>
                <a:r>
                  <a:rPr lang="ru-RU" sz="2000" strike="noStrike" dirty="0" smtClean="0">
                    <a:solidFill>
                      <a:srgbClr val="000000"/>
                    </a:solidFill>
                    <a:latin typeface="Calibri"/>
                  </a:rPr>
                  <a:t>же найти </a:t>
                </a:r>
                <a:r>
                  <a:rPr lang="en-US" sz="2000" strike="noStrike" dirty="0" smtClean="0">
                    <a:solidFill>
                      <a:srgbClr val="000000"/>
                    </a:solidFill>
                    <a:latin typeface="Calibri"/>
                  </a:rPr>
                  <a:t>reload?</a:t>
                </a:r>
              </a:p>
              <a:p>
                <a:pPr algn="ctr">
                  <a:lnSpc>
                    <a:spcPct val="100000"/>
                  </a:lnSpc>
                </a:pPr>
                <a:endParaRPr lang="en-US" sz="2000" strike="noStrike" dirty="0" smtClean="0">
                  <a:solidFill>
                    <a:srgbClr val="000000"/>
                  </a:solidFill>
                  <a:latin typeface="Calibri"/>
                </a:endParaRPr>
              </a:p>
              <a:p>
                <a:pPr>
                  <a:lnSpc>
                    <a:spcPct val="1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trike="noStrike" smtClean="0">
                          <a:solidFill>
                            <a:srgbClr val="000000"/>
                          </a:solidFill>
                          <a:latin typeface="Cambria Math"/>
                        </a:rPr>
                        <m:t>𝑟𝑒𝑙𝑜𝑎𝑑</m:t>
                      </m:r>
                      <m:r>
                        <a:rPr lang="en-US" sz="2000" b="0" i="1" strike="noStrike" smtClean="0">
                          <a:solidFill>
                            <a:srgbClr val="000000"/>
                          </a:solidFill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US" sz="2000" b="0" i="1" strike="noStrike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000" b="0" i="1" strike="noStrike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𝑆𝑦𝑠𝑡𝑒𝑚𝐶𝑜𝑟𝑒𝐶𝑙𝑜𝑐𝑘</m:t>
                          </m:r>
                        </m:num>
                        <m:den>
                          <m:r>
                            <a:rPr lang="en-US" sz="2000" b="0" i="1" strike="noStrike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1000</m:t>
                          </m:r>
                        </m:den>
                      </m:f>
                    </m:oMath>
                  </m:oMathPara>
                </a14:m>
                <a:endParaRPr lang="en-US" sz="2000" strike="noStrike" dirty="0" smtClean="0">
                  <a:solidFill>
                    <a:srgbClr val="000000"/>
                  </a:solidFill>
                  <a:latin typeface="Calibri"/>
                </a:endParaRPr>
              </a:p>
              <a:p>
                <a:pPr>
                  <a:lnSpc>
                    <a:spcPct val="100000"/>
                  </a:lnSpc>
                </a:pPr>
                <a:endParaRPr lang="en-US" sz="1600" dirty="0"/>
              </a:p>
              <a:p>
                <a:pPr>
                  <a:lnSpc>
                    <a:spcPct val="100000"/>
                  </a:lnSpc>
                </a:pPr>
                <a:r>
                  <a:rPr lang="ru-RU" sz="2400" strike="noStrike" dirty="0">
                    <a:solidFill>
                      <a:srgbClr val="000000"/>
                    </a:solidFill>
                    <a:latin typeface="Calibri"/>
                  </a:rPr>
                  <a:t>Помните, максимальное значение </a:t>
                </a:r>
                <a:r>
                  <a:rPr lang="en-US" sz="2400" strike="noStrike" dirty="0" err="1">
                    <a:solidFill>
                      <a:srgbClr val="000000"/>
                    </a:solidFill>
                    <a:latin typeface="Calibri"/>
                  </a:rPr>
                  <a:t>reload</a:t>
                </a:r>
                <a:r>
                  <a:rPr lang="en-US" sz="2400" strike="noStrike" dirty="0">
                    <a:solidFill>
                      <a:srgbClr val="000000"/>
                    </a:solidFill>
                    <a:latin typeface="Calibri"/>
                  </a:rPr>
                  <a:t> — 16,7 </a:t>
                </a:r>
                <a:r>
                  <a:rPr lang="ru-RU" sz="2400" strike="noStrike" dirty="0">
                    <a:solidFill>
                      <a:srgbClr val="000000"/>
                    </a:solidFill>
                    <a:latin typeface="Calibri"/>
                  </a:rPr>
                  <a:t>миллионов! </a:t>
                </a:r>
                <a:endParaRPr lang="ru-RU" sz="1600" dirty="0"/>
              </a:p>
              <a:p>
                <a:pPr>
                  <a:lnSpc>
                    <a:spcPct val="100000"/>
                  </a:lnSpc>
                  <a:buFont typeface="Arial"/>
                  <a:buChar char="•"/>
                </a:pPr>
                <a:endParaRPr lang="ru-RU" sz="1600" dirty="0"/>
              </a:p>
              <a:p>
                <a:pPr>
                  <a:lnSpc>
                    <a:spcPct val="100000"/>
                  </a:lnSpc>
                </a:pPr>
                <a:r>
                  <a:rPr lang="ru-RU" sz="2800" strike="noStrike" dirty="0">
                    <a:solidFill>
                      <a:srgbClr val="000000"/>
                    </a:solidFill>
                    <a:latin typeface="Calibri"/>
                  </a:rPr>
                  <a:t> 	</a:t>
                </a:r>
                <a:endParaRPr lang="ru-RU" sz="1600" dirty="0"/>
              </a:p>
              <a:p>
                <a:pPr>
                  <a:lnSpc>
                    <a:spcPct val="100000"/>
                  </a:lnSpc>
                </a:pPr>
                <a:endParaRPr lang="ru-RU" sz="1600" dirty="0"/>
              </a:p>
              <a:p>
                <a:pPr>
                  <a:lnSpc>
                    <a:spcPct val="100000"/>
                  </a:lnSpc>
                </a:pPr>
                <a:endParaRPr lang="ru-RU" sz="1600" dirty="0"/>
              </a:p>
              <a:p>
                <a:pPr>
                  <a:lnSpc>
                    <a:spcPct val="100000"/>
                  </a:lnSpc>
                </a:pPr>
                <a:endParaRPr lang="ru-RU" sz="1600" dirty="0"/>
              </a:p>
              <a:p>
                <a:pPr>
                  <a:lnSpc>
                    <a:spcPct val="100000"/>
                  </a:lnSpc>
                </a:pPr>
                <a:endParaRPr lang="ru-RU" sz="1600" dirty="0"/>
              </a:p>
              <a:p>
                <a:pPr>
                  <a:lnSpc>
                    <a:spcPct val="100000"/>
                  </a:lnSpc>
                </a:pPr>
                <a:endParaRPr lang="ru-RU" sz="1600" dirty="0"/>
              </a:p>
              <a:p>
                <a:pPr>
                  <a:lnSpc>
                    <a:spcPct val="100000"/>
                  </a:lnSpc>
                </a:pPr>
                <a:endParaRPr sz="1600" dirty="0"/>
              </a:p>
            </p:txBody>
          </p:sp>
        </mc:Choice>
        <mc:Fallback xmlns="">
          <p:sp>
            <p:nvSpPr>
              <p:cNvPr id="78" name="TextShap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000" y="1412776"/>
                <a:ext cx="8568000" cy="4995224"/>
              </a:xfrm>
              <a:prstGeom prst="rect">
                <a:avLst/>
              </a:prstGeom>
              <a:blipFill rotWithShape="1">
                <a:blip r:embed="rId2"/>
                <a:stretch>
                  <a:fillRect l="-1067" t="-97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269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7772400" cy="1008112"/>
          </a:xfrm>
        </p:spPr>
        <p:txBody>
          <a:bodyPr>
            <a:normAutofit/>
          </a:bodyPr>
          <a:lstStyle/>
          <a:p>
            <a:r>
              <a:rPr lang="en-US" dirty="0" smtClean="0"/>
              <a:t>GPIO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11560" y="1700808"/>
            <a:ext cx="7992888" cy="4248472"/>
          </a:xfrm>
        </p:spPr>
        <p:txBody>
          <a:bodyPr>
            <a:normAutofit fontScale="92500" lnSpcReduction="2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1"/>
                </a:solidFill>
              </a:rPr>
              <a:t>Это ножки процессора, ножки объединены в порты по 16 ножек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tx1"/>
                </a:solidFill>
              </a:rPr>
              <a:t>Порты  нужно сначала </a:t>
            </a:r>
            <a:r>
              <a:rPr lang="ru-RU" sz="2800" dirty="0" err="1">
                <a:solidFill>
                  <a:schemeClr val="tx1"/>
                </a:solidFill>
              </a:rPr>
              <a:t>затактировать</a:t>
            </a:r>
            <a:r>
              <a:rPr lang="ru-RU" sz="2800" dirty="0">
                <a:solidFill>
                  <a:schemeClr val="tx1"/>
                </a:solidFill>
              </a:rPr>
              <a:t> через регистр </a:t>
            </a:r>
            <a:r>
              <a:rPr lang="en-US" sz="2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RCC-&gt;APB2ENR</a:t>
            </a:r>
            <a:endParaRPr lang="ru-RU" sz="28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ru-RU" sz="2800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1"/>
                </a:solidFill>
              </a:rPr>
              <a:t>Ножки могут работать в разных режимах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ru-RU" sz="2800" dirty="0" smtClean="0">
                <a:solidFill>
                  <a:schemeClr val="tx1"/>
                </a:solidFill>
              </a:rPr>
              <a:t>(вход/выход, разные входы и разные выходы)</a:t>
            </a:r>
            <a:endParaRPr lang="en-US" sz="2800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ru-RU" sz="2800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1"/>
                </a:solidFill>
              </a:rPr>
              <a:t>Режимы настраиваются через регистры </a:t>
            </a:r>
            <a:r>
              <a:rPr lang="en-US" sz="2200" dirty="0" err="1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GPIOx</a:t>
            </a:r>
            <a:r>
              <a:rPr lang="en-US" sz="22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-&gt;CRH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ru-RU" sz="2800" dirty="0" smtClean="0">
                <a:solidFill>
                  <a:schemeClr val="tx1"/>
                </a:solidFill>
              </a:rPr>
              <a:t>и </a:t>
            </a:r>
            <a:r>
              <a:rPr lang="en-US" sz="2200" dirty="0" err="1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GPIOx</a:t>
            </a:r>
            <a:r>
              <a:rPr lang="en-US" sz="22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-&gt;CRL</a:t>
            </a:r>
            <a:endParaRPr lang="en-US" sz="2800" dirty="0" smtClean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97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3600" strike="noStrike" dirty="0" smtClean="0">
                <a:solidFill>
                  <a:srgbClr val="000000"/>
                </a:solidFill>
                <a:latin typeface="Calibri"/>
              </a:rPr>
              <a:t>Таймер </a:t>
            </a:r>
            <a:r>
              <a:rPr lang="ru-RU" sz="3600" strike="noStrike" dirty="0" err="1" smtClean="0">
                <a:solidFill>
                  <a:srgbClr val="000000"/>
                </a:solidFill>
                <a:latin typeface="Calibri"/>
              </a:rPr>
              <a:t>SysTick</a:t>
            </a:r>
            <a:r>
              <a:rPr lang="ru-RU" sz="3600" strike="noStrike" dirty="0" smtClean="0">
                <a:solidFill>
                  <a:srgbClr val="000000"/>
                </a:solidFill>
                <a:latin typeface="Calibri"/>
              </a:rPr>
              <a:t> — правильное использование </a:t>
            </a:r>
            <a:endParaRPr sz="1400" dirty="0"/>
          </a:p>
        </p:txBody>
      </p:sp>
      <p:sp>
        <p:nvSpPr>
          <p:cNvPr id="74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2400" strike="noStrike" dirty="0" smtClean="0">
                <a:solidFill>
                  <a:srgbClr val="000000"/>
                </a:solidFill>
                <a:latin typeface="Calibri" panose="020F0502020204030204" pitchFamily="34" charset="0"/>
              </a:rPr>
              <a:t>«Опрос </a:t>
            </a:r>
            <a:r>
              <a:rPr lang="ru-RU" sz="24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флага </a:t>
            </a:r>
            <a:r>
              <a:rPr lang="ru-RU" sz="2400" dirty="0" smtClean="0">
                <a:solidFill>
                  <a:srgbClr val="000000"/>
                </a:solidFill>
                <a:latin typeface="Calibri" panose="020F0502020204030204" pitchFamily="34" charset="0"/>
                <a:ea typeface="TimesNewRomanPSMT"/>
              </a:rPr>
              <a:t>COUNTFLAG</a:t>
            </a:r>
            <a:r>
              <a:rPr lang="en-US" sz="2400" dirty="0" smtClean="0">
                <a:solidFill>
                  <a:srgbClr val="000000"/>
                </a:solidFill>
                <a:latin typeface="Calibri" panose="020F0502020204030204" pitchFamily="34" charset="0"/>
                <a:ea typeface="TimesNewRomanPSMT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Calibri" panose="020F0502020204030204" pitchFamily="34" charset="0"/>
                <a:ea typeface="TimesNewRomanPSMT"/>
              </a:rPr>
              <a:t>в регистре </a:t>
            </a:r>
            <a:r>
              <a:rPr lang="en-US" sz="2400" dirty="0" err="1" smtClean="0">
                <a:solidFill>
                  <a:srgbClr val="000000"/>
                </a:solidFill>
                <a:latin typeface="Calibri" panose="020F0502020204030204" pitchFamily="34" charset="0"/>
                <a:ea typeface="TimesNewRomanPSMT"/>
              </a:rPr>
              <a:t>SysTick</a:t>
            </a:r>
            <a:r>
              <a:rPr lang="en-US" sz="2400" dirty="0" smtClean="0">
                <a:solidFill>
                  <a:srgbClr val="000000"/>
                </a:solidFill>
                <a:latin typeface="Calibri" panose="020F0502020204030204" pitchFamily="34" charset="0"/>
                <a:ea typeface="TimesNewRomanPSMT"/>
              </a:rPr>
              <a:t>-&gt;CTRL</a:t>
            </a:r>
            <a:r>
              <a:rPr lang="ru-RU" sz="2400" dirty="0" smtClean="0">
                <a:solidFill>
                  <a:srgbClr val="000000"/>
                </a:solidFill>
                <a:latin typeface="Calibri" panose="020F0502020204030204" pitchFamily="34" charset="0"/>
                <a:ea typeface="TimesNewRomanPSMT"/>
              </a:rPr>
              <a:t>»</a:t>
            </a:r>
          </a:p>
          <a:p>
            <a:pPr>
              <a:lnSpc>
                <a:spcPct val="100000"/>
              </a:lnSpc>
            </a:pPr>
            <a:endParaRPr lang="ru-RU" sz="2400" dirty="0" smtClean="0">
              <a:solidFill>
                <a:srgbClr val="000000"/>
              </a:solidFill>
              <a:latin typeface="Calibri" panose="020F0502020204030204" pitchFamily="34" charset="0"/>
              <a:ea typeface="TimesNewRomanPSMT"/>
            </a:endParaRPr>
          </a:p>
          <a:p>
            <a:pPr>
              <a:lnSpc>
                <a:spcPct val="10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Calibri" panose="020F0502020204030204" pitchFamily="34" charset="0"/>
                <a:ea typeface="TimesNewRomanPSMT"/>
              </a:rPr>
              <a:t>А как вы думаете, в чем минус такого способа?</a:t>
            </a:r>
          </a:p>
          <a:p>
            <a:pPr>
              <a:lnSpc>
                <a:spcPct val="100000"/>
              </a:lnSpc>
            </a:pPr>
            <a:endParaRPr lang="ru-RU" sz="2400" dirty="0" smtClean="0">
              <a:solidFill>
                <a:srgbClr val="000000"/>
              </a:solidFill>
              <a:latin typeface="Calibri" panose="020F0502020204030204" pitchFamily="34" charset="0"/>
              <a:ea typeface="TimesNewRomanPSMT"/>
            </a:endParaRPr>
          </a:p>
          <a:p>
            <a:pPr>
              <a:lnSpc>
                <a:spcPct val="10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Calibri" panose="020F0502020204030204" pitchFamily="34" charset="0"/>
                <a:ea typeface="TimesNewRomanPSMT"/>
              </a:rPr>
              <a:t>Постоянно проверяется флаг, который устанавливается довольно редко. </a:t>
            </a:r>
            <a:endParaRPr lang="ru-RU" sz="2400" dirty="0">
              <a:solidFill>
                <a:srgbClr val="000000"/>
              </a:solidFill>
              <a:latin typeface="Calibri" panose="020F0502020204030204" pitchFamily="34" charset="0"/>
              <a:ea typeface="TimesNewRomanPSMT"/>
            </a:endParaRPr>
          </a:p>
          <a:p>
            <a:pPr>
              <a:lnSpc>
                <a:spcPct val="10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Calibri" panose="020F0502020204030204" pitchFamily="34" charset="0"/>
                <a:ea typeface="TimesNewRomanPSMT"/>
              </a:rPr>
              <a:t>Процессорное время тратится зря!</a:t>
            </a:r>
          </a:p>
          <a:p>
            <a:pPr>
              <a:lnSpc>
                <a:spcPct val="100000"/>
              </a:lnSpc>
            </a:pPr>
            <a:endParaRPr lang="ru-RU" sz="2400" dirty="0">
              <a:solidFill>
                <a:srgbClr val="000000"/>
              </a:solidFill>
              <a:latin typeface="Calibri" panose="020F0502020204030204" pitchFamily="34" charset="0"/>
              <a:ea typeface="TimesNewRomanPSMT"/>
            </a:endParaRPr>
          </a:p>
          <a:p>
            <a:pPr>
              <a:lnSpc>
                <a:spcPct val="100000"/>
              </a:lnSpc>
            </a:pPr>
            <a:r>
              <a:rPr lang="ru-RU" sz="2400" dirty="0" smtClean="0">
                <a:solidFill>
                  <a:srgbClr val="000000"/>
                </a:solidFill>
                <a:latin typeface="Calibri" panose="020F0502020204030204" pitchFamily="34" charset="0"/>
                <a:ea typeface="TimesNewRomanPSMT"/>
              </a:rPr>
              <a:t>Ах если бы можно было как-то сделать так, чтобы флаг проверялся «сам»..</a:t>
            </a:r>
          </a:p>
          <a:p>
            <a:pPr>
              <a:lnSpc>
                <a:spcPct val="100000"/>
              </a:lnSpc>
            </a:pPr>
            <a:endParaRPr lang="ru-RU" sz="1600" dirty="0" smtClean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  <a:p>
            <a:pPr>
              <a:lnSpc>
                <a:spcPct val="100000"/>
              </a:lnSpc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378796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А что же такое прерывание? </a:t>
            </a:r>
            <a:endParaRPr/>
          </a:p>
        </p:txBody>
      </p:sp>
      <p:sp>
        <p:nvSpPr>
          <p:cNvPr id="80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2800" strike="noStrike" dirty="0">
                <a:solidFill>
                  <a:srgbClr val="000000"/>
                </a:solidFill>
                <a:latin typeface="Calibri" panose="020F0502020204030204" pitchFamily="34" charset="0"/>
              </a:rPr>
              <a:t>Как засечь интервал времени с помощью часов</a:t>
            </a:r>
            <a:r>
              <a:rPr lang="ru-RU" sz="2800" strike="noStrike" dirty="0" smtClean="0">
                <a:solidFill>
                  <a:srgbClr val="000000"/>
                </a:solidFill>
                <a:latin typeface="Calibri" panose="020F0502020204030204" pitchFamily="34" charset="0"/>
              </a:rPr>
              <a:t>?</a:t>
            </a:r>
          </a:p>
          <a:p>
            <a:pPr>
              <a:lnSpc>
                <a:spcPct val="100000"/>
              </a:lnSpc>
            </a:pPr>
            <a:endParaRPr lang="ru-RU" sz="2800" strike="noStrike" dirty="0" smtClean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Постоянно смотреть на часы, не пора ли</a:t>
            </a:r>
          </a:p>
          <a:p>
            <a:pPr>
              <a:lnSpc>
                <a:spcPct val="100000"/>
              </a:lnSpc>
            </a:pPr>
            <a:endParaRPr lang="ru-RU" sz="2800" dirty="0" smtClean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Завести будильник!</a:t>
            </a:r>
            <a:endParaRPr sz="1600" dirty="0">
              <a:latin typeface="Calibri" panose="020F0502020204030204" pitchFamily="34" charset="0"/>
            </a:endParaRPr>
          </a:p>
          <a:p>
            <a:pPr>
              <a:lnSpc>
                <a:spcPct val="100000"/>
              </a:lnSpc>
              <a:buSzPct val="45000"/>
            </a:pPr>
            <a:endParaRPr sz="1600" dirty="0">
              <a:latin typeface="Calibri" panose="020F0502020204030204" pitchFamily="34" charset="0"/>
            </a:endParaRPr>
          </a:p>
          <a:p>
            <a:pPr>
              <a:lnSpc>
                <a:spcPct val="100000"/>
              </a:lnSpc>
              <a:buSzPct val="45000"/>
            </a:pPr>
            <a:endParaRPr sz="1600" dirty="0">
              <a:latin typeface="Calibri" panose="020F0502020204030204" pitchFamily="34" charset="0"/>
            </a:endParaRPr>
          </a:p>
          <a:p>
            <a:pPr>
              <a:lnSpc>
                <a:spcPct val="100000"/>
              </a:lnSpc>
              <a:buSzPct val="45000"/>
            </a:pPr>
            <a:endParaRPr lang="ru-RU" sz="1600" dirty="0" smtClean="0">
              <a:latin typeface="Calibri" panose="020F0502020204030204" pitchFamily="34" charset="0"/>
            </a:endParaRPr>
          </a:p>
          <a:p>
            <a:pPr>
              <a:lnSpc>
                <a:spcPct val="100000"/>
              </a:lnSpc>
              <a:buSzPct val="45000"/>
            </a:pPr>
            <a:endParaRPr sz="1600" dirty="0">
              <a:latin typeface="Calibri" panose="020F0502020204030204" pitchFamily="34" charset="0"/>
            </a:endParaRPr>
          </a:p>
          <a:p>
            <a:pPr>
              <a:lnSpc>
                <a:spcPct val="100000"/>
              </a:lnSpc>
              <a:buSzPct val="45000"/>
            </a:pPr>
            <a:r>
              <a:rPr lang="ru-RU" sz="2400" strike="noStrike" dirty="0">
                <a:solidFill>
                  <a:srgbClr val="000000"/>
                </a:solidFill>
                <a:latin typeface="Calibri" panose="020F0502020204030204" pitchFamily="34" charset="0"/>
              </a:rPr>
              <a:t>Прерывание — это как будильник. Оно произойдет в нужный момент «само».</a:t>
            </a:r>
            <a:endParaRPr sz="1600" dirty="0">
              <a:latin typeface="Calibri" panose="020F0502020204030204" pitchFamily="34" charset="0"/>
            </a:endParaRPr>
          </a:p>
        </p:txBody>
      </p:sp>
      <p:pic>
        <p:nvPicPr>
          <p:cNvPr id="81" name="Рисунок 80"/>
          <p:cNvPicPr/>
          <p:nvPr/>
        </p:nvPicPr>
        <p:blipFill>
          <a:blip r:embed="rId2"/>
          <a:stretch/>
        </p:blipFill>
        <p:spPr>
          <a:xfrm>
            <a:off x="5364088" y="3068960"/>
            <a:ext cx="1788120" cy="15793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284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А что же такое прерывание? </a:t>
            </a:r>
            <a:endParaRPr/>
          </a:p>
        </p:txBody>
      </p:sp>
      <p:sp>
        <p:nvSpPr>
          <p:cNvPr id="83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buSzPct val="45000"/>
            </a:pPr>
            <a:r>
              <a:rPr lang="ru-RU" sz="2400" dirty="0">
                <a:latin typeface="Calibri"/>
              </a:rPr>
              <a:t>Прерывание (</a:t>
            </a:r>
            <a:r>
              <a:rPr lang="ru-RU" sz="2400" dirty="0" err="1">
                <a:latin typeface="Calibri"/>
              </a:rPr>
              <a:t>interrupt</a:t>
            </a:r>
            <a:r>
              <a:rPr lang="ru-RU" sz="2400" dirty="0">
                <a:latin typeface="Calibri"/>
              </a:rPr>
              <a:t>) — это </a:t>
            </a:r>
            <a:r>
              <a:rPr lang="ru-RU" sz="2400" i="1" dirty="0">
                <a:latin typeface="Calibri"/>
              </a:rPr>
              <a:t>аппаратный</a:t>
            </a:r>
            <a:r>
              <a:rPr lang="ru-RU" sz="2400" dirty="0">
                <a:latin typeface="Calibri"/>
              </a:rPr>
              <a:t> вызов функции по какому-то событию. </a:t>
            </a:r>
            <a:endParaRPr lang="ru-RU" sz="2400" dirty="0" smtClean="0">
              <a:latin typeface="Calibri"/>
            </a:endParaRPr>
          </a:p>
          <a:p>
            <a:pPr>
              <a:buSzPct val="45000"/>
            </a:pPr>
            <a:endParaRPr lang="ru-RU" sz="2400" dirty="0" smtClean="0">
              <a:latin typeface="Calibri"/>
            </a:endParaRPr>
          </a:p>
          <a:p>
            <a:pPr>
              <a:buSzPct val="45000"/>
            </a:pPr>
            <a:r>
              <a:rPr lang="ru-RU" sz="2400" dirty="0" smtClean="0">
                <a:latin typeface="Calibri"/>
              </a:rPr>
              <a:t>Такая </a:t>
            </a:r>
            <a:r>
              <a:rPr lang="ru-RU" sz="2400" dirty="0">
                <a:latin typeface="Calibri"/>
              </a:rPr>
              <a:t>функция называется «обработчик прерывания» (</a:t>
            </a:r>
            <a:r>
              <a:rPr lang="ru-RU" sz="2400" dirty="0" err="1" smtClean="0">
                <a:latin typeface="Calibri"/>
              </a:rPr>
              <a:t>interrupt</a:t>
            </a:r>
            <a:r>
              <a:rPr lang="ru-RU" sz="2400" dirty="0" smtClean="0">
                <a:latin typeface="Calibri"/>
              </a:rPr>
              <a:t> </a:t>
            </a:r>
            <a:r>
              <a:rPr lang="ru-RU" sz="2400" dirty="0" err="1" smtClean="0">
                <a:latin typeface="Calibri"/>
              </a:rPr>
              <a:t>handler</a:t>
            </a:r>
            <a:r>
              <a:rPr lang="ru-RU" sz="2400" dirty="0" smtClean="0">
                <a:latin typeface="Calibri"/>
              </a:rPr>
              <a:t>).</a:t>
            </a:r>
          </a:p>
          <a:p>
            <a:pPr>
              <a:buSzPct val="45000"/>
            </a:pPr>
            <a:endParaRPr sz="1400" dirty="0"/>
          </a:p>
          <a:p>
            <a:pPr>
              <a:buSzPct val="45000"/>
            </a:pPr>
            <a:endParaRPr sz="1400" dirty="0"/>
          </a:p>
          <a:p>
            <a:pPr>
              <a:buSzPct val="45000"/>
            </a:pPr>
            <a:r>
              <a:rPr lang="ru-RU" sz="2400" dirty="0">
                <a:latin typeface="Calibri"/>
              </a:rPr>
              <a:t>Вызывать ее программисту НЕ НУЖНО</a:t>
            </a:r>
            <a:r>
              <a:rPr lang="ru-RU" sz="2400" dirty="0" smtClean="0">
                <a:latin typeface="Calibri"/>
              </a:rPr>
              <a:t>!</a:t>
            </a:r>
          </a:p>
          <a:p>
            <a:pPr>
              <a:buSzPct val="45000"/>
            </a:pPr>
            <a:endParaRPr sz="1400" dirty="0"/>
          </a:p>
          <a:p>
            <a:pPr>
              <a:buSzPct val="45000"/>
            </a:pPr>
            <a:r>
              <a:rPr lang="ru-RU" sz="2400" dirty="0">
                <a:latin typeface="Calibri"/>
              </a:rPr>
              <a:t>Ее вызовет контроллер прерываний, когда придет нужный момент</a:t>
            </a:r>
            <a:r>
              <a:rPr lang="ru-RU" sz="2400" dirty="0" smtClean="0">
                <a:latin typeface="Calibri"/>
              </a:rPr>
              <a:t>.</a:t>
            </a:r>
          </a:p>
          <a:p>
            <a:pPr>
              <a:buSzPct val="45000"/>
            </a:pPr>
            <a:endParaRPr lang="ru-RU" sz="2400" dirty="0">
              <a:latin typeface="Calibri"/>
            </a:endParaRPr>
          </a:p>
          <a:p>
            <a:pPr>
              <a:buSzPct val="45000"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74782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 dirty="0" smtClean="0">
                <a:solidFill>
                  <a:srgbClr val="000000"/>
                </a:solidFill>
                <a:latin typeface="Calibri"/>
              </a:rPr>
              <a:t>Прерывания</a:t>
            </a:r>
            <a:endParaRPr dirty="0"/>
          </a:p>
        </p:txBody>
      </p:sp>
      <p:sp>
        <p:nvSpPr>
          <p:cNvPr id="83" name="TextShape 2"/>
          <p:cNvSpPr txBox="1"/>
          <p:nvPr/>
        </p:nvSpPr>
        <p:spPr>
          <a:xfrm>
            <a:off x="360000" y="1340768"/>
            <a:ext cx="8568000" cy="5067232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buSzPct val="45000"/>
            </a:pPr>
            <a:r>
              <a:rPr lang="ru-RU" sz="2400" dirty="0" smtClean="0">
                <a:latin typeface="Calibri"/>
              </a:rPr>
              <a:t>Как вы думаете, какие бывают прерывания?</a:t>
            </a:r>
          </a:p>
          <a:p>
            <a:pPr>
              <a:buSzPct val="45000"/>
            </a:pPr>
            <a:endParaRPr lang="ru-RU" sz="2400" dirty="0" smtClean="0">
              <a:latin typeface="Calibri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ru-RU" sz="2400" dirty="0" smtClean="0">
                <a:latin typeface="Calibri"/>
              </a:rPr>
              <a:t>Прерывания по исключительным ситуациям </a:t>
            </a:r>
            <a:r>
              <a:rPr lang="ru-RU" sz="2400" dirty="0" smtClean="0">
                <a:latin typeface="Calibri"/>
              </a:rPr>
              <a:t>(исключения</a:t>
            </a:r>
            <a:r>
              <a:rPr lang="ru-RU" sz="2400" dirty="0" smtClean="0">
                <a:latin typeface="Calibri"/>
              </a:rPr>
              <a:t>, </a:t>
            </a:r>
            <a:r>
              <a:rPr lang="en-US" sz="2400" dirty="0" smtClean="0">
                <a:latin typeface="Calibri"/>
              </a:rPr>
              <a:t>exceptions) – </a:t>
            </a:r>
            <a:r>
              <a:rPr lang="ru-RU" sz="2400" dirty="0" smtClean="0">
                <a:latin typeface="Calibri"/>
              </a:rPr>
              <a:t>например, деление на ноль, аппаратный отказ оперативной памяти, разыменование нулевого указателя и т.п.</a:t>
            </a: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endParaRPr lang="ru-RU" sz="2400" dirty="0" smtClean="0">
              <a:latin typeface="Calibri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ru-RU" sz="2400" dirty="0" smtClean="0">
                <a:latin typeface="Calibri"/>
              </a:rPr>
              <a:t>Прерывания от периферийных устройств – переполнение таймера, внешний сигнал на ножке, завершение работы АЦП и т.п.</a:t>
            </a: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endParaRPr lang="ru-RU" sz="2400" dirty="0">
              <a:latin typeface="Calibri"/>
            </a:endParaRPr>
          </a:p>
          <a:p>
            <a:pPr marL="342900" indent="-342900">
              <a:buSzPct val="45000"/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bg1">
                    <a:lumMod val="75000"/>
                  </a:schemeClr>
                </a:solidFill>
                <a:latin typeface="Calibri"/>
              </a:rPr>
              <a:t>Программные прерывания (по приказу программиста)</a:t>
            </a:r>
            <a:endParaRPr lang="ru-RU" sz="2400" dirty="0">
              <a:solidFill>
                <a:schemeClr val="bg1">
                  <a:lumMod val="75000"/>
                </a:schemeClr>
              </a:solidFill>
              <a:latin typeface="Calibri"/>
            </a:endParaRPr>
          </a:p>
          <a:p>
            <a:pPr>
              <a:buSzPct val="45000"/>
            </a:pPr>
            <a:endParaRPr sz="1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773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 dirty="0" smtClean="0">
                <a:solidFill>
                  <a:srgbClr val="000000"/>
                </a:solidFill>
                <a:latin typeface="Calibri"/>
              </a:rPr>
              <a:t>Прерывания</a:t>
            </a:r>
            <a:endParaRPr dirty="0"/>
          </a:p>
        </p:txBody>
      </p:sp>
      <p:sp>
        <p:nvSpPr>
          <p:cNvPr id="83" name="TextShape 2"/>
          <p:cNvSpPr txBox="1"/>
          <p:nvPr/>
        </p:nvSpPr>
        <p:spPr>
          <a:xfrm>
            <a:off x="360000" y="1340768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buSzPct val="45000"/>
            </a:pPr>
            <a:r>
              <a:rPr lang="ru-RU" sz="2400" dirty="0" smtClean="0">
                <a:latin typeface="Calibri"/>
              </a:rPr>
              <a:t>В чем основное отличие функции-обработчика прерывания от обычной функции?</a:t>
            </a:r>
          </a:p>
          <a:p>
            <a:pPr>
              <a:buSzPct val="45000"/>
            </a:pPr>
            <a:r>
              <a:rPr lang="ru-RU" sz="2400" dirty="0" smtClean="0">
                <a:latin typeface="Calibri"/>
              </a:rPr>
              <a:t>Ее вызов происходит аппаратно, в заранее неизвестный момент.</a:t>
            </a:r>
          </a:p>
          <a:p>
            <a:pPr>
              <a:buSzPct val="45000"/>
            </a:pPr>
            <a:endParaRPr lang="ru-RU" sz="2400" dirty="0" smtClean="0">
              <a:latin typeface="Calibri"/>
            </a:endParaRPr>
          </a:p>
          <a:p>
            <a:pPr>
              <a:buSzPct val="45000"/>
            </a:pPr>
            <a:r>
              <a:rPr lang="ru-RU" sz="2400" dirty="0" smtClean="0">
                <a:latin typeface="Calibri"/>
              </a:rPr>
              <a:t>Какие параметры должны быть у функции-обработчика?</a:t>
            </a:r>
          </a:p>
          <a:p>
            <a:pPr>
              <a:buSzPct val="45000"/>
            </a:pPr>
            <a:r>
              <a:rPr lang="ru-RU" sz="2400" dirty="0" smtClean="0">
                <a:latin typeface="Calibri"/>
              </a:rPr>
              <a:t>Никаких, ведь ее не вызывает программист.</a:t>
            </a:r>
          </a:p>
          <a:p>
            <a:pPr>
              <a:buSzPct val="45000"/>
            </a:pPr>
            <a:endParaRPr lang="ru-RU" sz="2400" dirty="0">
              <a:latin typeface="Calibri"/>
            </a:endParaRPr>
          </a:p>
          <a:p>
            <a:pPr>
              <a:buSzPct val="45000"/>
            </a:pPr>
            <a:r>
              <a:rPr lang="ru-RU" sz="2400" dirty="0" smtClean="0">
                <a:latin typeface="Calibri"/>
              </a:rPr>
              <a:t>А что она должна возвращать?</a:t>
            </a:r>
          </a:p>
          <a:p>
            <a:pPr>
              <a:buSzPct val="45000"/>
            </a:pPr>
            <a:r>
              <a:rPr lang="ru-RU" sz="2400" dirty="0" smtClean="0">
                <a:latin typeface="Calibri"/>
              </a:rPr>
              <a:t>Ничего, неизвестно, куда возвращать.</a:t>
            </a:r>
          </a:p>
          <a:p>
            <a:pPr>
              <a:buSzPct val="45000"/>
            </a:pPr>
            <a:endParaRPr lang="ru-RU" sz="2400" dirty="0">
              <a:latin typeface="Calibri"/>
            </a:endParaRPr>
          </a:p>
          <a:p>
            <a:pPr>
              <a:buSzPct val="45000"/>
            </a:pPr>
            <a:r>
              <a:rPr lang="ru-RU" sz="2400" dirty="0" smtClean="0">
                <a:latin typeface="Calibri"/>
              </a:rPr>
              <a:t>Т.е. тип: </a:t>
            </a:r>
            <a:r>
              <a:rPr lang="en-US" sz="2400" dirty="0" smtClean="0">
                <a:latin typeface="Calibri"/>
              </a:rPr>
              <a:t>void </a:t>
            </a:r>
            <a:r>
              <a:rPr lang="en-US" sz="2400" dirty="0" err="1" smtClean="0">
                <a:latin typeface="Calibri"/>
              </a:rPr>
              <a:t>xxxx</a:t>
            </a:r>
            <a:r>
              <a:rPr lang="en-US" sz="2400" dirty="0" smtClean="0">
                <a:latin typeface="Calibri"/>
              </a:rPr>
              <a:t> (void);</a:t>
            </a:r>
            <a:endParaRPr lang="ru-RU" sz="2400" dirty="0">
              <a:latin typeface="Calibri"/>
            </a:endParaRPr>
          </a:p>
          <a:p>
            <a:pPr>
              <a:buSzPct val="45000"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3262424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 dirty="0" smtClean="0">
                <a:solidFill>
                  <a:srgbClr val="000000"/>
                </a:solidFill>
                <a:latin typeface="Calibri"/>
              </a:rPr>
              <a:t>Прерывания</a:t>
            </a:r>
          </a:p>
        </p:txBody>
      </p:sp>
      <p:sp>
        <p:nvSpPr>
          <p:cNvPr id="83" name="TextShape 2"/>
          <p:cNvSpPr txBox="1"/>
          <p:nvPr/>
        </p:nvSpPr>
        <p:spPr>
          <a:xfrm>
            <a:off x="107504" y="1600200"/>
            <a:ext cx="8928992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buSzPct val="45000"/>
            </a:pPr>
            <a:r>
              <a:rPr lang="ru-RU" sz="2400" dirty="0" smtClean="0">
                <a:latin typeface="Calibri"/>
              </a:rPr>
              <a:t>А что, если запретить все прерывания </a:t>
            </a:r>
            <a:r>
              <a:rPr lang="en-US" sz="2400" dirty="0" smtClean="0">
                <a:latin typeface="Calibri"/>
              </a:rPr>
              <a:t>(</a:t>
            </a:r>
            <a:r>
              <a:rPr lang="ru-RU" sz="2400" dirty="0" smtClean="0">
                <a:latin typeface="Calibri"/>
              </a:rPr>
              <a:t>вызвать </a:t>
            </a:r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2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disable_irq</a:t>
            </a:r>
            <a:r>
              <a:rPr lang="ru-RU" sz="2400" dirty="0" smtClean="0">
                <a:latin typeface="Calibri"/>
              </a:rPr>
              <a:t>)?</a:t>
            </a:r>
            <a:endParaRPr lang="ru-RU" sz="2400" dirty="0" smtClean="0">
              <a:latin typeface="Calibri"/>
            </a:endParaRPr>
          </a:p>
          <a:p>
            <a:pPr>
              <a:buSzPct val="45000"/>
            </a:pPr>
            <a:r>
              <a:rPr lang="ru-RU" sz="2400" dirty="0" smtClean="0">
                <a:latin typeface="Calibri"/>
              </a:rPr>
              <a:t>Прерывания не будут происходить.</a:t>
            </a:r>
          </a:p>
          <a:p>
            <a:pPr>
              <a:buSzPct val="45000"/>
            </a:pPr>
            <a:endParaRPr lang="ru-RU" sz="2400" dirty="0">
              <a:latin typeface="Calibri"/>
            </a:endParaRPr>
          </a:p>
          <a:p>
            <a:pPr>
              <a:buSzPct val="45000"/>
            </a:pPr>
            <a:r>
              <a:rPr lang="ru-RU" sz="2400" dirty="0" smtClean="0">
                <a:latin typeface="Calibri"/>
              </a:rPr>
              <a:t>А что, если разрешить прерывание, но не написать функцию-обработчик?</a:t>
            </a:r>
          </a:p>
          <a:p>
            <a:pPr>
              <a:buSzPct val="45000"/>
            </a:pPr>
            <a:r>
              <a:rPr lang="ru-RU" sz="2400" dirty="0" smtClean="0">
                <a:latin typeface="Calibri"/>
              </a:rPr>
              <a:t>Вызовется обработчик </a:t>
            </a:r>
            <a:r>
              <a:rPr lang="ru-RU" sz="2400" dirty="0" err="1" smtClean="0">
                <a:latin typeface="Calibri"/>
              </a:rPr>
              <a:t>по-умолчанию</a:t>
            </a:r>
            <a:r>
              <a:rPr lang="ru-RU" sz="2400" dirty="0" smtClean="0">
                <a:latin typeface="Calibri"/>
              </a:rPr>
              <a:t> (из файла </a:t>
            </a:r>
            <a:r>
              <a:rPr lang="en-US" sz="2400" dirty="0" smtClean="0">
                <a:latin typeface="Calibri"/>
              </a:rPr>
              <a:t>startup_stm32f10x_md.s), </a:t>
            </a:r>
            <a:r>
              <a:rPr lang="ru-RU" sz="2400" dirty="0" smtClean="0">
                <a:latin typeface="Calibri"/>
              </a:rPr>
              <a:t>в котором просто бесконечный цикл.</a:t>
            </a:r>
          </a:p>
          <a:p>
            <a:pPr>
              <a:buSzPct val="45000"/>
            </a:pPr>
            <a:endParaRPr lang="ru-RU" sz="2400" dirty="0">
              <a:latin typeface="Calibri"/>
            </a:endParaRPr>
          </a:p>
          <a:p>
            <a:pPr>
              <a:buSzPct val="45000"/>
            </a:pPr>
            <a:endParaRPr lang="ru-RU" sz="2400" dirty="0" smtClean="0">
              <a:latin typeface="Calibri"/>
            </a:endParaRPr>
          </a:p>
          <a:p>
            <a:pPr>
              <a:buSzPct val="45000"/>
            </a:pPr>
            <a:endParaRPr lang="ru-RU" sz="2400" dirty="0">
              <a:latin typeface="Calibri"/>
            </a:endParaRPr>
          </a:p>
          <a:p>
            <a:pPr>
              <a:buSzPct val="45000"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311719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>
                <a:solidFill>
                  <a:srgbClr val="000000"/>
                </a:solidFill>
                <a:latin typeface="Calibri"/>
              </a:rPr>
              <a:t>Как использовать прерывания?</a:t>
            </a:r>
            <a:endParaRPr/>
          </a:p>
        </p:txBody>
      </p:sp>
      <p:sp>
        <p:nvSpPr>
          <p:cNvPr id="85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ru-RU" sz="2400" dirty="0">
                <a:latin typeface="Calibri"/>
              </a:rPr>
              <a:t> Написать функцию-обработчик </a:t>
            </a:r>
            <a:r>
              <a:rPr lang="ru-RU" sz="2400" dirty="0" smtClean="0">
                <a:latin typeface="Calibri"/>
              </a:rPr>
              <a:t>(в наших проектах – это </a:t>
            </a:r>
            <a:r>
              <a:rPr lang="ru-RU" sz="2400" dirty="0">
                <a:latin typeface="Calibri"/>
              </a:rPr>
              <a:t>функция с заранее определенным </a:t>
            </a:r>
            <a:r>
              <a:rPr lang="ru-RU" sz="2400" dirty="0" smtClean="0">
                <a:latin typeface="Calibri"/>
              </a:rPr>
              <a:t>именем)</a:t>
            </a:r>
          </a:p>
          <a:p>
            <a:pPr marL="457200" indent="-457200">
              <a:buFont typeface="+mj-lt"/>
              <a:buAutoNum type="arabicPeriod"/>
            </a:pPr>
            <a:endParaRPr sz="1400" dirty="0"/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latin typeface="Calibri"/>
              </a:rPr>
              <a:t> Запретить все прерывания </a:t>
            </a:r>
            <a:r>
              <a:rPr lang="ru-RU" sz="2400" dirty="0" smtClean="0">
                <a:latin typeface="Calibri"/>
              </a:rPr>
              <a:t>– вызвать 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ru-R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disable_irq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457200" indent="-457200">
              <a:buFont typeface="+mj-lt"/>
              <a:buAutoNum type="arabicPeriod"/>
            </a:pPr>
            <a:endParaRPr sz="1400" dirty="0"/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latin typeface="Calibri"/>
              </a:rPr>
              <a:t> Настроить нужное </a:t>
            </a:r>
            <a:r>
              <a:rPr lang="ru-RU" sz="2400" dirty="0" smtClean="0">
                <a:latin typeface="Calibri"/>
              </a:rPr>
              <a:t>прерывание</a:t>
            </a:r>
          </a:p>
          <a:p>
            <a:pPr marL="457200" indent="-457200">
              <a:buFont typeface="+mj-lt"/>
              <a:buAutoNum type="arabicPeriod"/>
            </a:pPr>
            <a:endParaRPr sz="1400" dirty="0"/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latin typeface="Calibri"/>
              </a:rPr>
              <a:t> Разрешить все прерывания </a:t>
            </a:r>
            <a:r>
              <a:rPr lang="ru-RU" sz="2400" dirty="0" smtClean="0">
                <a:latin typeface="Calibri"/>
              </a:rPr>
              <a:t>– вызвать 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ru-R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enable_irq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ru-RU" sz="2400" dirty="0" smtClean="0">
                <a:latin typeface="Calibri"/>
              </a:rPr>
              <a:t>;</a:t>
            </a:r>
          </a:p>
          <a:p>
            <a:pPr marL="457200" indent="-457200">
              <a:buFont typeface="+mj-lt"/>
              <a:buAutoNum type="arabicPeriod"/>
            </a:pPr>
            <a:endParaRPr sz="1400" dirty="0"/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latin typeface="Calibri"/>
              </a:rPr>
              <a:t> Ждать, пока оно произойдет (можно делать что-то полезное, а не просто ждать</a:t>
            </a:r>
            <a:r>
              <a:rPr lang="ru-RU" sz="2400" dirty="0" smtClean="0">
                <a:latin typeface="Calibri"/>
              </a:rPr>
              <a:t>).</a:t>
            </a:r>
            <a:endParaRPr sz="1400" dirty="0"/>
          </a:p>
          <a:p>
            <a:pPr>
              <a:buFont typeface="Liberation Serif"/>
              <a:buAutoNum type="arabicPeriod"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525788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strike="noStrike" dirty="0">
                <a:solidFill>
                  <a:srgbClr val="000000"/>
                </a:solidFill>
                <a:latin typeface="Calibri"/>
              </a:rPr>
              <a:t>Как использовать </a:t>
            </a:r>
            <a:r>
              <a:rPr lang="ru-RU" sz="4400" strike="noStrike" dirty="0" smtClean="0">
                <a:solidFill>
                  <a:srgbClr val="000000"/>
                </a:solidFill>
                <a:latin typeface="Calibri"/>
              </a:rPr>
              <a:t>прерывание </a:t>
            </a:r>
            <a:r>
              <a:rPr lang="en-US" sz="4400" strike="noStrike" dirty="0" err="1" smtClean="0">
                <a:solidFill>
                  <a:srgbClr val="000000"/>
                </a:solidFill>
                <a:latin typeface="Calibri"/>
              </a:rPr>
              <a:t>SysTick</a:t>
            </a:r>
            <a:r>
              <a:rPr lang="ru-RU" sz="4400" strike="noStrike" dirty="0" smtClean="0">
                <a:solidFill>
                  <a:srgbClr val="000000"/>
                </a:solidFill>
                <a:latin typeface="Calibri"/>
              </a:rPr>
              <a:t>?</a:t>
            </a:r>
            <a:endParaRPr dirty="0"/>
          </a:p>
        </p:txBody>
      </p:sp>
      <p:sp>
        <p:nvSpPr>
          <p:cNvPr id="85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ru-RU" sz="2400" dirty="0">
                <a:latin typeface="Calibri"/>
              </a:rPr>
              <a:t> Написать функцию-обработчик </a:t>
            </a:r>
            <a:r>
              <a:rPr lang="en-US" sz="2400" dirty="0">
                <a:latin typeface="Calibri"/>
              </a:rPr>
              <a:t> </a:t>
            </a:r>
            <a:r>
              <a:rPr lang="en-US" sz="2400" dirty="0" smtClean="0">
                <a:latin typeface="Calibri"/>
              </a:rPr>
              <a:t>                                                     void </a:t>
            </a:r>
            <a:r>
              <a:rPr lang="ru-RU" sz="2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SysTick_Handler</a:t>
            </a:r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(void</a:t>
            </a:r>
            <a:r>
              <a:rPr lang="ru-RU" sz="2400" dirty="0" smtClean="0">
                <a:latin typeface="Calibri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endParaRPr sz="1400" dirty="0"/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latin typeface="Calibri"/>
              </a:rPr>
              <a:t> Запретить все прерывания </a:t>
            </a:r>
            <a:r>
              <a:rPr lang="ru-RU" sz="2400" dirty="0" smtClean="0">
                <a:latin typeface="Calibri"/>
              </a:rPr>
              <a:t>– вызвать 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ru-R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disable_irq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457200" indent="-457200">
              <a:buFont typeface="+mj-lt"/>
              <a:buAutoNum type="arabicPeriod"/>
            </a:pPr>
            <a:endParaRPr sz="1400" dirty="0"/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latin typeface="Calibri"/>
              </a:rPr>
              <a:t> Настроить нужное </a:t>
            </a:r>
            <a:r>
              <a:rPr lang="ru-RU" sz="2400" dirty="0" smtClean="0">
                <a:latin typeface="Calibri"/>
              </a:rPr>
              <a:t>прерывание</a:t>
            </a:r>
            <a:r>
              <a:rPr lang="en-US" sz="2400" dirty="0" smtClean="0">
                <a:latin typeface="Calibri"/>
              </a:rPr>
              <a:t> – </a:t>
            </a:r>
            <a:r>
              <a:rPr lang="ru-RU" sz="2400" dirty="0" smtClean="0">
                <a:latin typeface="Calibri"/>
              </a:rPr>
              <a:t>вызвать </a:t>
            </a:r>
            <a:r>
              <a:rPr lang="en-US" sz="2400" dirty="0" err="1" smtClean="0">
                <a:latin typeface="Calibri"/>
              </a:rPr>
              <a:t>SysTick_Config</a:t>
            </a:r>
            <a:r>
              <a:rPr lang="en-US" sz="2400" dirty="0" smtClean="0">
                <a:latin typeface="Calibri"/>
              </a:rPr>
              <a:t> </a:t>
            </a:r>
            <a:r>
              <a:rPr lang="ru-RU" sz="2400" dirty="0" smtClean="0">
                <a:latin typeface="Calibri"/>
              </a:rPr>
              <a:t>и настроить таймер. Прерывание для </a:t>
            </a:r>
            <a:r>
              <a:rPr lang="en-US" sz="2400" dirty="0" err="1" smtClean="0">
                <a:latin typeface="Calibri"/>
              </a:rPr>
              <a:t>SysTick</a:t>
            </a:r>
            <a:r>
              <a:rPr lang="en-US" sz="2400" dirty="0" smtClean="0">
                <a:latin typeface="Calibri"/>
              </a:rPr>
              <a:t> </a:t>
            </a:r>
            <a:r>
              <a:rPr lang="ru-RU" sz="2400" dirty="0" smtClean="0">
                <a:latin typeface="Calibri"/>
              </a:rPr>
              <a:t>отдельно настраивать ненужно.</a:t>
            </a:r>
          </a:p>
          <a:p>
            <a:pPr marL="457200" indent="-457200">
              <a:buFont typeface="+mj-lt"/>
              <a:buAutoNum type="arabicPeriod"/>
            </a:pPr>
            <a:endParaRPr sz="1400" dirty="0"/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latin typeface="Calibri"/>
              </a:rPr>
              <a:t> Разрешить все прерывания </a:t>
            </a:r>
            <a:r>
              <a:rPr lang="ru-RU" sz="2400" dirty="0" smtClean="0">
                <a:latin typeface="Calibri"/>
              </a:rPr>
              <a:t>– вызвать 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ru-R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enable_irq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ru-RU" sz="2400" dirty="0" smtClean="0">
                <a:latin typeface="Calibri"/>
              </a:rPr>
              <a:t>;</a:t>
            </a:r>
          </a:p>
          <a:p>
            <a:pPr marL="457200" indent="-457200">
              <a:buFont typeface="+mj-lt"/>
              <a:buAutoNum type="arabicPeriod"/>
            </a:pPr>
            <a:endParaRPr sz="1400" dirty="0"/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latin typeface="Calibri"/>
              </a:rPr>
              <a:t> Ждать, пока оно произойдет (можно делать что-то полезное, а не просто ждать</a:t>
            </a:r>
            <a:r>
              <a:rPr lang="ru-RU" sz="2400" dirty="0" smtClean="0">
                <a:latin typeface="Calibri"/>
              </a:rPr>
              <a:t>).</a:t>
            </a:r>
            <a:endParaRPr sz="1400" dirty="0"/>
          </a:p>
          <a:p>
            <a:pPr>
              <a:buFont typeface="Liberation Serif"/>
              <a:buAutoNum type="arabicPeriod"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52932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dirty="0" smtClean="0">
                <a:solidFill>
                  <a:srgbClr val="000000"/>
                </a:solidFill>
                <a:latin typeface="Calibri"/>
              </a:rPr>
              <a:t>Подвох №1</a:t>
            </a:r>
            <a:endParaRPr dirty="0"/>
          </a:p>
        </p:txBody>
      </p:sp>
      <p:sp>
        <p:nvSpPr>
          <p:cNvPr id="85" name="TextShape 2"/>
          <p:cNvSpPr txBox="1"/>
          <p:nvPr/>
        </p:nvSpPr>
        <p:spPr>
          <a:xfrm>
            <a:off x="360000" y="1600200"/>
            <a:ext cx="8568000" cy="4807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buFont typeface="Liberation Serif"/>
              <a:buAutoNum type="arabicPeriod"/>
            </a:pPr>
            <a:r>
              <a:rPr lang="ru-RU" dirty="0" smtClean="0"/>
              <a:t> Компилятор имеет право оптимизировать обращения к переменным (например, кешировать их значения в регистре, а не перечитывать из памяти каждый раз)</a:t>
            </a:r>
          </a:p>
          <a:p>
            <a:pPr>
              <a:buFont typeface="Liberation Serif"/>
              <a:buAutoNum type="arabicPeriod"/>
            </a:pPr>
            <a:endParaRPr lang="ru-RU" dirty="0" smtClean="0"/>
          </a:p>
          <a:p>
            <a:pPr>
              <a:buFont typeface="Liberation Serif"/>
              <a:buAutoNum type="arabicPeriod"/>
            </a:pPr>
            <a:r>
              <a:rPr lang="ru-RU" dirty="0"/>
              <a:t> </a:t>
            </a:r>
            <a:r>
              <a:rPr lang="ru-RU" dirty="0" smtClean="0"/>
              <a:t>Если компилятору «кажется», что переменная не менялась – он не будет обновлять ее значение в регистре!</a:t>
            </a:r>
          </a:p>
          <a:p>
            <a:pPr>
              <a:buFont typeface="Liberation Serif"/>
              <a:buAutoNum type="arabicPeriod"/>
            </a:pPr>
            <a:endParaRPr lang="ru-RU" dirty="0"/>
          </a:p>
          <a:p>
            <a:pPr>
              <a:buFont typeface="Liberation Serif"/>
              <a:buAutoNum type="arabicPeriod"/>
            </a:pPr>
            <a:r>
              <a:rPr lang="ru-RU" dirty="0"/>
              <a:t> </a:t>
            </a:r>
            <a:r>
              <a:rPr lang="ru-RU" dirty="0" smtClean="0"/>
              <a:t>Если переменная проверяется в основном цикле, а меняется в прерывании – компилятор может </a:t>
            </a:r>
            <a:r>
              <a:rPr lang="ru-RU" dirty="0" err="1" smtClean="0"/>
              <a:t>соптимизировать</a:t>
            </a:r>
            <a:r>
              <a:rPr lang="ru-RU" dirty="0" smtClean="0"/>
              <a:t> обращение к переменной. И ничего не будет работать!</a:t>
            </a:r>
          </a:p>
          <a:p>
            <a:endParaRPr lang="ru-RU" dirty="0"/>
          </a:p>
          <a:p>
            <a:r>
              <a:rPr lang="ru-RU" dirty="0" smtClean="0"/>
              <a:t>Что же делать?</a:t>
            </a:r>
          </a:p>
          <a:p>
            <a:endParaRPr lang="ru-RU" dirty="0"/>
          </a:p>
          <a:p>
            <a:r>
              <a:rPr lang="ru-RU" dirty="0" smtClean="0"/>
              <a:t>Специально для этой ситуации в язык С было введено ключевое слово </a:t>
            </a:r>
            <a:r>
              <a:rPr lang="en-US" dirty="0" smtClean="0"/>
              <a:t>volatile.</a:t>
            </a:r>
          </a:p>
          <a:p>
            <a:r>
              <a:rPr lang="ru-RU" dirty="0" smtClean="0"/>
              <a:t>Если переменная объявлена как </a:t>
            </a:r>
            <a:r>
              <a:rPr lang="en-US" dirty="0" smtClean="0"/>
              <a:t>volatile, </a:t>
            </a:r>
            <a:r>
              <a:rPr lang="ru-RU" dirty="0" smtClean="0"/>
              <a:t>то компилятор не будет оптимизировать обращения к ней; не будет кешировать ее значение – каждое чтение или запись будет обращением в память.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6352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dirty="0" smtClean="0">
                <a:solidFill>
                  <a:srgbClr val="000000"/>
                </a:solidFill>
                <a:latin typeface="Calibri"/>
              </a:rPr>
              <a:t>Подвох №2</a:t>
            </a:r>
            <a:endParaRPr dirty="0"/>
          </a:p>
        </p:txBody>
      </p:sp>
      <p:sp>
        <p:nvSpPr>
          <p:cNvPr id="85" name="TextShape 2"/>
          <p:cNvSpPr txBox="1"/>
          <p:nvPr/>
        </p:nvSpPr>
        <p:spPr>
          <a:xfrm>
            <a:off x="360000" y="1412776"/>
            <a:ext cx="8568000" cy="5184576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ru-RU" sz="2000" dirty="0" smtClean="0"/>
              <a:t>Допустим, что я модифицирую переменную в основном цикле: </a:t>
            </a:r>
            <a:r>
              <a:rPr lang="en-US" sz="2000" dirty="0" smtClean="0"/>
              <a:t>count++;</a:t>
            </a:r>
          </a:p>
          <a:p>
            <a:endParaRPr lang="ru-RU" sz="2000" dirty="0" smtClean="0"/>
          </a:p>
          <a:p>
            <a:r>
              <a:rPr lang="ru-RU" sz="2000" dirty="0" smtClean="0"/>
              <a:t>В ассемблере эта операция может занимать несколько команд:</a:t>
            </a:r>
          </a:p>
          <a:p>
            <a:r>
              <a:rPr lang="pt-BR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LDR      r0,[pc,#32]  ;</a:t>
            </a:r>
          </a:p>
          <a:p>
            <a:r>
              <a:rPr lang="pt-BR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LDR      r0,[r0,#0x00]</a:t>
            </a:r>
          </a:p>
          <a:p>
            <a:r>
              <a:rPr lang="pt-BR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ADDS     r0,r0,#1</a:t>
            </a:r>
          </a:p>
          <a:p>
            <a:r>
              <a:rPr lang="pt-BR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LDR      r1,[pc,#28]  ;</a:t>
            </a:r>
          </a:p>
          <a:p>
            <a:r>
              <a:rPr lang="pt-BR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STR      r0,[r1,#0x00]</a:t>
            </a:r>
            <a:endParaRPr lang="ru-RU" sz="20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endParaRPr lang="pt-BR" sz="2000" dirty="0" smtClean="0"/>
          </a:p>
          <a:p>
            <a:r>
              <a:rPr lang="ru-RU" sz="2000" dirty="0" smtClean="0"/>
              <a:t>Прерывание может произойти </a:t>
            </a:r>
            <a:r>
              <a:rPr lang="ru-RU" sz="2000" i="1" dirty="0" smtClean="0"/>
              <a:t>в любом</a:t>
            </a:r>
            <a:r>
              <a:rPr lang="ru-RU" sz="2000" dirty="0" smtClean="0"/>
              <a:t> месте этой последовательности команд!</a:t>
            </a:r>
          </a:p>
          <a:p>
            <a:endParaRPr lang="ru-RU" sz="2000" dirty="0"/>
          </a:p>
          <a:p>
            <a:r>
              <a:rPr lang="ru-RU" sz="2000" dirty="0" smtClean="0"/>
              <a:t>И если прерывание </a:t>
            </a:r>
            <a:r>
              <a:rPr lang="ru-RU" sz="2000" i="1" dirty="0" smtClean="0"/>
              <a:t>тоже </a:t>
            </a:r>
            <a:r>
              <a:rPr lang="ru-RU" sz="2000" dirty="0" smtClean="0"/>
              <a:t>модифицирует эту переменную, то результат может быть неожиданным.</a:t>
            </a:r>
          </a:p>
          <a:p>
            <a:endParaRPr lang="ru-RU" sz="2000" dirty="0"/>
          </a:p>
          <a:p>
            <a:r>
              <a:rPr lang="ru-RU" sz="2000" dirty="0" smtClean="0"/>
              <a:t>Что делать?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860032" y="2649686"/>
            <a:ext cx="2952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Это называется «неатомарный доступ» – т.е. не непрерывный.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218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зажечь светодиод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sz="2800" dirty="0" smtClean="0"/>
              <a:t>Подать питание на нужный порт</a:t>
            </a:r>
            <a:endParaRPr lang="en-US" sz="2800" dirty="0" smtClean="0"/>
          </a:p>
          <a:p>
            <a:pPr marL="857250" lvl="1" indent="-457200"/>
            <a:r>
              <a:rPr lang="ru-RU" sz="2400" dirty="0" smtClean="0"/>
              <a:t>регистр 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RCC-&gt;AP2ENR</a:t>
            </a:r>
            <a:endParaRPr lang="ru-RU" sz="24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endParaRPr lang="ru-RU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ru-RU" sz="2800" dirty="0" smtClean="0"/>
              <a:t>Настроить режим нужного контакта в нужном порту</a:t>
            </a:r>
            <a:r>
              <a:rPr lang="en-US" sz="2800" dirty="0" smtClean="0"/>
              <a:t> (</a:t>
            </a:r>
            <a:r>
              <a:rPr lang="ru-RU" sz="2800" dirty="0" smtClean="0"/>
              <a:t>нужен режим </a:t>
            </a:r>
            <a:r>
              <a:rPr lang="en-US" sz="2800" dirty="0" smtClean="0"/>
              <a:t>output</a:t>
            </a:r>
            <a:r>
              <a:rPr lang="ru-RU" sz="2800" dirty="0" smtClean="0"/>
              <a:t> </a:t>
            </a:r>
            <a:r>
              <a:rPr lang="en-US" sz="2800" dirty="0" smtClean="0"/>
              <a:t>push pull)</a:t>
            </a:r>
          </a:p>
          <a:p>
            <a:pPr marL="857250" lvl="1" indent="-457200"/>
            <a:r>
              <a:rPr lang="ru-RU" sz="2400" dirty="0" smtClean="0"/>
              <a:t>регистр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GPIOx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-&gt;CRH</a:t>
            </a:r>
            <a:r>
              <a:rPr lang="en-US" sz="2400" dirty="0" smtClean="0"/>
              <a:t> </a:t>
            </a:r>
            <a:r>
              <a:rPr lang="ru-RU" sz="2400" dirty="0" smtClean="0"/>
              <a:t>или 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CRL</a:t>
            </a:r>
            <a:endParaRPr lang="ru-RU" sz="24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ru-RU" sz="2800" dirty="0" smtClean="0"/>
              <a:t>Вывести на контакт высокий уровень</a:t>
            </a:r>
          </a:p>
          <a:p>
            <a:pPr marL="857250" lvl="1" indent="-457200"/>
            <a:r>
              <a:rPr lang="ru-RU" sz="2400" dirty="0" smtClean="0"/>
              <a:t>регистр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GPIOx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-&gt;ODR</a:t>
            </a:r>
            <a:endParaRPr lang="ru-RU" sz="24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546594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dirty="0" smtClean="0">
                <a:solidFill>
                  <a:srgbClr val="000000"/>
                </a:solidFill>
                <a:latin typeface="Calibri"/>
              </a:rPr>
              <a:t>Подвох №2 – что же делать?</a:t>
            </a:r>
            <a:endParaRPr dirty="0"/>
          </a:p>
        </p:txBody>
      </p:sp>
      <p:sp>
        <p:nvSpPr>
          <p:cNvPr id="85" name="TextShape 2"/>
          <p:cNvSpPr txBox="1"/>
          <p:nvPr/>
        </p:nvSpPr>
        <p:spPr>
          <a:xfrm>
            <a:off x="360000" y="1412776"/>
            <a:ext cx="8568000" cy="499522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r>
              <a:rPr lang="en-US" sz="2000" dirty="0" smtClean="0"/>
              <a:t>Volatile?</a:t>
            </a:r>
          </a:p>
          <a:p>
            <a:r>
              <a:rPr lang="ru-RU" sz="2000" dirty="0" smtClean="0"/>
              <a:t>Нет, не помогает. </a:t>
            </a:r>
            <a:r>
              <a:rPr lang="en-US" sz="2000" b="1" dirty="0" smtClean="0"/>
              <a:t>Volatile </a:t>
            </a:r>
            <a:r>
              <a:rPr lang="ru-RU" sz="2000" b="1" dirty="0" smtClean="0"/>
              <a:t>не обеспечивает атомарности!</a:t>
            </a:r>
          </a:p>
          <a:p>
            <a:endParaRPr lang="ru-RU" sz="2000" dirty="0"/>
          </a:p>
          <a:p>
            <a:pPr marL="457200" indent="-457200">
              <a:buFont typeface="+mj-lt"/>
              <a:buAutoNum type="arabicPeriod"/>
            </a:pPr>
            <a:r>
              <a:rPr lang="ru-RU" sz="2000" dirty="0" smtClean="0"/>
              <a:t>Если архитектура процессора поддерживает атомарный доступ к памяти, то переменную можно сделать атомарной: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 err="1" smtClean="0"/>
              <a:t>sig_atomic_t</a:t>
            </a:r>
            <a:r>
              <a:rPr lang="ru-RU" sz="2000" dirty="0" smtClean="0"/>
              <a:t> в С99 – «слабая» атомарность</a:t>
            </a:r>
            <a:endParaRPr lang="en-US" sz="2000" dirty="0" smtClean="0"/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 smtClean="0"/>
              <a:t>_Atomic </a:t>
            </a:r>
            <a:r>
              <a:rPr lang="ru-RU" sz="2000" dirty="0" smtClean="0"/>
              <a:t>в С11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 err="1" smtClean="0"/>
              <a:t>std</a:t>
            </a:r>
            <a:r>
              <a:rPr lang="en-US" sz="2000" dirty="0" smtClean="0"/>
              <a:t>::atomic </a:t>
            </a:r>
            <a:r>
              <a:rPr lang="ru-RU" sz="2000" dirty="0" smtClean="0"/>
              <a:t>в С++</a:t>
            </a:r>
          </a:p>
          <a:p>
            <a:pPr lvl="1"/>
            <a:endParaRPr lang="ru-RU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ru-RU" sz="2000" dirty="0" smtClean="0"/>
              <a:t>Если архитектура не поддерживает атомарный доступ, то..?</a:t>
            </a:r>
          </a:p>
          <a:p>
            <a:pPr marL="914400" lvl="1" indent="-457200">
              <a:buFont typeface="+mj-lt"/>
              <a:buAutoNum type="alphaLcParenR"/>
            </a:pPr>
            <a:r>
              <a:rPr lang="ru-RU" sz="2000" dirty="0" smtClean="0"/>
              <a:t>Запретить конкретное прерывание</a:t>
            </a:r>
          </a:p>
          <a:p>
            <a:pPr marL="914400" lvl="1" indent="-457200">
              <a:buFont typeface="+mj-lt"/>
              <a:buAutoNum type="alphaLcParenR"/>
            </a:pPr>
            <a:r>
              <a:rPr lang="ru-RU" sz="2000" dirty="0" smtClean="0"/>
              <a:t>Запретить все прерывания</a:t>
            </a:r>
          </a:p>
          <a:p>
            <a:pPr marL="914400" lvl="1" indent="-457200">
              <a:buFont typeface="+mj-lt"/>
              <a:buAutoNum type="alphaLcParenR"/>
            </a:pPr>
            <a:r>
              <a:rPr lang="ru-RU" sz="2000" dirty="0" smtClean="0"/>
              <a:t>Сделать «критическую секцию»</a:t>
            </a:r>
          </a:p>
          <a:p>
            <a:pPr lvl="1"/>
            <a:endParaRPr lang="ru-RU" sz="2000" dirty="0" smtClean="0"/>
          </a:p>
        </p:txBody>
      </p:sp>
    </p:spTree>
    <p:extLst>
      <p:ext uri="{BB962C8B-B14F-4D97-AF65-F5344CB8AC3E}">
        <p14:creationId xmlns:p14="http://schemas.microsoft.com/office/powerpoint/2010/main" val="3081173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dirty="0" smtClean="0">
                <a:solidFill>
                  <a:srgbClr val="000000"/>
                </a:solidFill>
                <a:latin typeface="Calibri"/>
              </a:rPr>
              <a:t>Критическая секция</a:t>
            </a:r>
            <a:endParaRPr dirty="0"/>
          </a:p>
        </p:txBody>
      </p:sp>
      <p:sp>
        <p:nvSpPr>
          <p:cNvPr id="85" name="TextShape 2"/>
          <p:cNvSpPr txBox="1"/>
          <p:nvPr/>
        </p:nvSpPr>
        <p:spPr>
          <a:xfrm>
            <a:off x="360000" y="1412776"/>
            <a:ext cx="8568000" cy="499522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ru-RU" sz="2800" dirty="0" smtClean="0"/>
              <a:t>Запомнить, разрешены ли прерывания</a:t>
            </a:r>
          </a:p>
          <a:p>
            <a:pPr marL="457200" indent="-457200">
              <a:buFont typeface="+mj-lt"/>
              <a:buAutoNum type="arabicPeriod"/>
            </a:pPr>
            <a:endParaRPr lang="ru-RU" sz="2800" dirty="0" smtClean="0"/>
          </a:p>
          <a:p>
            <a:pPr marL="457200" indent="-457200">
              <a:buFont typeface="+mj-lt"/>
              <a:buAutoNum type="arabicPeriod"/>
            </a:pPr>
            <a:r>
              <a:rPr lang="ru-RU" sz="2800" dirty="0" smtClean="0"/>
              <a:t>Запретить прерывания</a:t>
            </a:r>
          </a:p>
          <a:p>
            <a:pPr marL="457200" indent="-457200">
              <a:buFont typeface="+mj-lt"/>
              <a:buAutoNum type="arabicPeriod"/>
            </a:pPr>
            <a:endParaRPr lang="ru-RU" sz="2800" dirty="0" smtClean="0"/>
          </a:p>
          <a:p>
            <a:pPr marL="457200" indent="-457200">
              <a:buFont typeface="+mj-lt"/>
              <a:buAutoNum type="arabicPeriod"/>
            </a:pPr>
            <a:r>
              <a:rPr lang="ru-RU" sz="2800" dirty="0" smtClean="0"/>
              <a:t>Проделать необходимые манипуляции</a:t>
            </a:r>
          </a:p>
          <a:p>
            <a:pPr marL="457200" indent="-457200">
              <a:buFont typeface="+mj-lt"/>
              <a:buAutoNum type="arabicPeriod"/>
            </a:pPr>
            <a:endParaRPr lang="ru-RU" sz="2800" dirty="0" smtClean="0"/>
          </a:p>
          <a:p>
            <a:pPr marL="457200" indent="-457200">
              <a:buFont typeface="+mj-lt"/>
              <a:buAutoNum type="arabicPeriod"/>
            </a:pPr>
            <a:r>
              <a:rPr lang="ru-RU" sz="2800" dirty="0" smtClean="0"/>
              <a:t>Восстановить предыдущее состояние</a:t>
            </a:r>
          </a:p>
        </p:txBody>
      </p:sp>
    </p:spTree>
    <p:extLst>
      <p:ext uri="{BB962C8B-B14F-4D97-AF65-F5344CB8AC3E}">
        <p14:creationId xmlns:p14="http://schemas.microsoft.com/office/powerpoint/2010/main" val="334709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57200" y="188640"/>
            <a:ext cx="8229240" cy="1007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ru-RU" sz="4400" dirty="0" smtClean="0">
                <a:solidFill>
                  <a:srgbClr val="000000"/>
                </a:solidFill>
                <a:latin typeface="Calibri"/>
              </a:rPr>
              <a:t>Динамик</a:t>
            </a:r>
            <a:endParaRPr dirty="0"/>
          </a:p>
        </p:txBody>
      </p:sp>
      <p:sp>
        <p:nvSpPr>
          <p:cNvPr id="85" name="TextShape 2"/>
          <p:cNvSpPr txBox="1"/>
          <p:nvPr/>
        </p:nvSpPr>
        <p:spPr>
          <a:xfrm>
            <a:off x="360000" y="3717032"/>
            <a:ext cx="8568000" cy="2690968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latin typeface="Calibri"/>
              </a:rPr>
              <a:t>При постоянном напряжении звука нет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 smtClean="0">
              <a:latin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latin typeface="Calibri"/>
              </a:rPr>
              <a:t>При </a:t>
            </a:r>
            <a:r>
              <a:rPr lang="ru-RU" sz="2000" b="1" dirty="0" smtClean="0">
                <a:latin typeface="Calibri"/>
              </a:rPr>
              <a:t>изменении </a:t>
            </a:r>
            <a:r>
              <a:rPr lang="ru-RU" sz="2000" dirty="0" smtClean="0">
                <a:latin typeface="Calibri"/>
              </a:rPr>
              <a:t>напряжения динамик издает щелчок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 smtClean="0">
              <a:latin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latin typeface="Calibri"/>
              </a:rPr>
              <a:t>При частоте выше </a:t>
            </a:r>
            <a:r>
              <a:rPr lang="en-US" sz="2000" dirty="0" smtClean="0">
                <a:latin typeface="Calibri"/>
              </a:rPr>
              <a:t>~50 </a:t>
            </a:r>
            <a:r>
              <a:rPr lang="ru-RU" sz="2000" dirty="0" smtClean="0">
                <a:latin typeface="Calibri"/>
              </a:rPr>
              <a:t>Герц щелчки сливаются в единый звук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 smtClean="0">
              <a:latin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latin typeface="Calibri"/>
              </a:rPr>
              <a:t>Частота звука = частота изменения напряжения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 smtClean="0">
              <a:latin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latin typeface="Calibri"/>
              </a:rPr>
              <a:t>Диапазон человеческого слуха 20 Гц – 18 000 Гц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sz="1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68" y="1052736"/>
            <a:ext cx="7848872" cy="2229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789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Запись одного бита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800" dirty="0" smtClean="0"/>
              <a:t>Установка одного бита:</a:t>
            </a:r>
          </a:p>
          <a:p>
            <a:pPr lvl="1"/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|= 1&lt;&lt;7; // 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установить седьмой бит</a:t>
            </a:r>
          </a:p>
          <a:p>
            <a:pPr marL="457200" lvl="1" indent="0">
              <a:buNone/>
            </a:pPr>
            <a:endParaRPr lang="ru-RU" sz="2400" dirty="0" smtClean="0"/>
          </a:p>
          <a:p>
            <a:r>
              <a:rPr lang="ru-RU" sz="2800" dirty="0" smtClean="0"/>
              <a:t>Сброс одного бита:</a:t>
            </a:r>
          </a:p>
          <a:p>
            <a:pPr lvl="1"/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&amp;= ~(1&lt;&lt;3); // 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сбросить третий бит</a:t>
            </a:r>
          </a:p>
          <a:p>
            <a:pPr marL="457200" lvl="1" indent="0">
              <a:buNone/>
            </a:pPr>
            <a:endParaRPr lang="ru-RU" sz="2400" dirty="0" smtClean="0"/>
          </a:p>
          <a:p>
            <a:r>
              <a:rPr lang="ru-RU" sz="2800" dirty="0" smtClean="0"/>
              <a:t>Инверсия одного бита:</a:t>
            </a:r>
          </a:p>
          <a:p>
            <a:pPr lvl="1"/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^= 1&lt;&lt;5; // </a:t>
            </a:r>
            <a:r>
              <a:rPr lang="ru-RU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инверсия пятого бита</a:t>
            </a:r>
          </a:p>
        </p:txBody>
      </p:sp>
    </p:spTree>
    <p:extLst>
      <p:ext uri="{BB962C8B-B14F-4D97-AF65-F5344CB8AC3E}">
        <p14:creationId xmlns:p14="http://schemas.microsoft.com/office/powerpoint/2010/main" val="2526540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Чтение одного бита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if( a &amp; (1&lt;&lt;7) )</a:t>
            </a:r>
            <a:r>
              <a:rPr lang="en-US" sz="2800" dirty="0" smtClean="0"/>
              <a:t> – </a:t>
            </a:r>
            <a:r>
              <a:rPr lang="ru-RU" sz="2800" dirty="0" smtClean="0"/>
              <a:t>это условие истинно, если седьмой бит равен единице.</a:t>
            </a: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ru-RU" sz="2800" dirty="0" smtClean="0"/>
              <a:t>Писать </a:t>
            </a:r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if( a &amp; (1&lt;&lt;7) == 1&lt;&lt;7)</a:t>
            </a:r>
            <a:r>
              <a:rPr lang="en-US" sz="2800" dirty="0" smtClean="0"/>
              <a:t> </a:t>
            </a:r>
            <a:r>
              <a:rPr lang="ru-RU" sz="2800" dirty="0" smtClean="0"/>
              <a:t>можно, но бессмысленно.</a:t>
            </a: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r>
              <a:rPr lang="ru-RU" sz="2800" dirty="0" smtClean="0"/>
              <a:t>Скобки лучше ставить. Серьезно.</a:t>
            </a: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endParaRPr lang="ru-RU" sz="2800" dirty="0" smtClean="0"/>
          </a:p>
        </p:txBody>
      </p:sp>
    </p:spTree>
    <p:extLst>
      <p:ext uri="{BB962C8B-B14F-4D97-AF65-F5344CB8AC3E}">
        <p14:creationId xmlns:p14="http://schemas.microsoft.com/office/powerpoint/2010/main" val="1672176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ru-RU" dirty="0"/>
              <a:t>З</a:t>
            </a:r>
            <a:r>
              <a:rPr lang="ru-RU" dirty="0" smtClean="0"/>
              <a:t>апись нескольких бит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472608"/>
          </a:xfrm>
        </p:spPr>
        <p:txBody>
          <a:bodyPr>
            <a:noAutofit/>
          </a:bodyPr>
          <a:lstStyle/>
          <a:p>
            <a:r>
              <a:rPr lang="ru-RU" sz="2200" dirty="0" smtClean="0"/>
              <a:t>Объединение через ИЛИ:</a:t>
            </a:r>
          </a:p>
          <a:p>
            <a:pPr lvl="1"/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|= (1&lt;&lt;7) | (1&lt;&lt;8); // </a:t>
            </a:r>
            <a:r>
              <a:rPr lang="ru-RU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установить седьмой и восьмой биты</a:t>
            </a:r>
          </a:p>
          <a:p>
            <a:pPr lvl="1"/>
            <a:endParaRPr lang="ru-RU" sz="2200" dirty="0" smtClean="0"/>
          </a:p>
          <a:p>
            <a:r>
              <a:rPr lang="ru-RU" sz="2200" dirty="0" smtClean="0"/>
              <a:t>Три волшебных числа:</a:t>
            </a:r>
          </a:p>
          <a:p>
            <a:pPr lvl="1"/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|= 0x3&lt;&lt;7; // </a:t>
            </a:r>
            <a:r>
              <a:rPr lang="ru-RU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установить седьмой и восьмой биты</a:t>
            </a:r>
          </a:p>
          <a:p>
            <a:pPr lvl="1"/>
            <a:endParaRPr lang="ru-RU" sz="2200" dirty="0" smtClean="0"/>
          </a:p>
          <a:p>
            <a:pPr lvl="1"/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|= 0x7&lt;&lt;7; // </a:t>
            </a:r>
            <a:r>
              <a:rPr lang="ru-RU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установить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седьмой, восьмой и девятый биты</a:t>
            </a:r>
          </a:p>
          <a:p>
            <a:pPr marL="457200" lvl="1" indent="0">
              <a:buNone/>
            </a:pPr>
            <a:endParaRPr lang="ru-RU" sz="2200" dirty="0" smtClean="0"/>
          </a:p>
          <a:p>
            <a:pPr lvl="1"/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|= 0xF&lt;&lt;7; // </a:t>
            </a:r>
            <a:r>
              <a:rPr lang="ru-RU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установить 7,8,9 и 10й биты</a:t>
            </a:r>
          </a:p>
          <a:p>
            <a:pPr lvl="1"/>
            <a:endParaRPr lang="ru-RU" sz="2200" dirty="0" smtClean="0"/>
          </a:p>
          <a:p>
            <a:r>
              <a:rPr lang="ru-RU" sz="2200" dirty="0" smtClean="0"/>
              <a:t>Шестнадцатеричный код без сдвигов:</a:t>
            </a:r>
          </a:p>
          <a:p>
            <a:pPr lvl="1"/>
            <a:r>
              <a:rPr lang="ru-RU" sz="2200" dirty="0" smtClean="0"/>
              <a:t>0</a:t>
            </a:r>
            <a:r>
              <a:rPr lang="ru-RU" sz="2200" baseline="-25000" dirty="0" smtClean="0"/>
              <a:t>16</a:t>
            </a:r>
            <a:r>
              <a:rPr lang="ru-RU" sz="2200" dirty="0" smtClean="0"/>
              <a:t> === 0000</a:t>
            </a:r>
            <a:r>
              <a:rPr lang="ru-RU" sz="2200" baseline="-25000" dirty="0" smtClean="0"/>
              <a:t>2</a:t>
            </a:r>
            <a:r>
              <a:rPr lang="ru-RU" sz="2200" dirty="0" smtClean="0"/>
              <a:t>. Т.е. </a:t>
            </a:r>
            <a:r>
              <a:rPr lang="en-US" sz="2200" dirty="0" smtClean="0"/>
              <a:t>100</a:t>
            </a:r>
            <a:r>
              <a:rPr lang="en-US" sz="2200" baseline="-25000" dirty="0" smtClean="0"/>
              <a:t>16</a:t>
            </a:r>
            <a:r>
              <a:rPr lang="en-US" sz="2200" dirty="0" smtClean="0"/>
              <a:t> == 1 0000 0000</a:t>
            </a:r>
            <a:r>
              <a:rPr lang="en-US" sz="2200" baseline="-25000" dirty="0" smtClean="0"/>
              <a:t>2</a:t>
            </a:r>
            <a:endParaRPr lang="ru-RU" sz="2200" baseline="-25000" dirty="0" smtClean="0"/>
          </a:p>
          <a:p>
            <a:pPr lvl="1"/>
            <a:endParaRPr lang="ru-RU" sz="2200" baseline="-25000" dirty="0" smtClean="0"/>
          </a:p>
          <a:p>
            <a:pPr lvl="1"/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|= 0x180;</a:t>
            </a:r>
            <a:r>
              <a:rPr lang="ru-RU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// ==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a |= (1&lt;&lt;7) | (1&lt;&lt;8)</a:t>
            </a:r>
            <a:endParaRPr lang="ru-RU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16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Чтение нескольких бит (аналогично)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5112568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Объединение через ИЛИ:</a:t>
            </a:r>
          </a:p>
          <a:p>
            <a:pPr lvl="1"/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&amp; (1&lt;&lt;7 | 1&lt;&lt;8)</a:t>
            </a:r>
            <a:endParaRPr lang="ru-RU" sz="24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ru-RU" sz="2400" dirty="0" smtClean="0"/>
          </a:p>
          <a:p>
            <a:r>
              <a:rPr lang="ru-RU" sz="2800" dirty="0" smtClean="0"/>
              <a:t>Три волшебных числа:</a:t>
            </a:r>
          </a:p>
          <a:p>
            <a:pPr lvl="1"/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&amp; (3&lt;&lt;7)</a:t>
            </a:r>
          </a:p>
          <a:p>
            <a:pPr marL="457200" lvl="1" indent="0">
              <a:buNone/>
            </a:pPr>
            <a:endParaRPr lang="ru-RU" sz="2400" dirty="0" smtClean="0"/>
          </a:p>
          <a:p>
            <a:r>
              <a:rPr lang="ru-RU" sz="2800" dirty="0" smtClean="0"/>
              <a:t>Шестнадцатеричный код без сдвигов:</a:t>
            </a:r>
          </a:p>
          <a:p>
            <a:pPr lvl="1"/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 &amp; 0x180</a:t>
            </a:r>
            <a:endParaRPr lang="ru-RU" sz="2400" baseline="-250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633572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помигать светодиодом?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dirty="0" smtClean="0"/>
              <a:t>Что такое мигание?</a:t>
            </a:r>
          </a:p>
          <a:p>
            <a:pPr marL="0" indent="0">
              <a:buNone/>
            </a:pPr>
            <a:r>
              <a:rPr lang="ru-RU" sz="2400" dirty="0" smtClean="0"/>
              <a:t>Это когда какое-то время светодиод горит, а потом какое-то время не горит!</a:t>
            </a:r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r>
              <a:rPr lang="ru-RU" sz="2400" dirty="0" smtClean="0"/>
              <a:t>Значит, нужно: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 smtClean="0"/>
              <a:t>Зажечь светодиод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 smtClean="0"/>
              <a:t>Подождать 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 smtClean="0"/>
              <a:t>Погасить светодиод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 smtClean="0"/>
              <a:t>Подождать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 smtClean="0"/>
              <a:t>Повторить 1-4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15126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3691</TotalTime>
  <Words>1801</Words>
  <Application>Microsoft Office PowerPoint</Application>
  <PresentationFormat>Экран (4:3)</PresentationFormat>
  <Paragraphs>464</Paragraphs>
  <Slides>42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42</vt:i4>
      </vt:variant>
    </vt:vector>
  </HeadingPairs>
  <TitlesOfParts>
    <vt:vector size="43" baseType="lpstr">
      <vt:lpstr>Тема Office</vt:lpstr>
      <vt:lpstr>Есть ли у вас вопросы? </vt:lpstr>
      <vt:lpstr>Планы на сегодня</vt:lpstr>
      <vt:lpstr>GPIO</vt:lpstr>
      <vt:lpstr>Как зажечь светодиод</vt:lpstr>
      <vt:lpstr>Запись одного бита</vt:lpstr>
      <vt:lpstr>Чтение одного бита</vt:lpstr>
      <vt:lpstr>Запись нескольких бит</vt:lpstr>
      <vt:lpstr>Чтение нескольких бит (аналогично)</vt:lpstr>
      <vt:lpstr>Как помигать светодиодом?</vt:lpstr>
      <vt:lpstr>Как подождать?</vt:lpstr>
      <vt:lpstr>А можно ли чуть попроще помигать?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Прополка битовых полей</vt:lpstr>
      <vt:lpstr>«Поллинг» – постоянный опрос регистра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Есть ли у вас вопросы?</dc:title>
  <dc:creator>Mbzyab</dc:creator>
  <cp:lastModifiedBy>Mbzyab</cp:lastModifiedBy>
  <cp:revision>939</cp:revision>
  <dcterms:created xsi:type="dcterms:W3CDTF">2014-10-05T09:20:38Z</dcterms:created>
  <dcterms:modified xsi:type="dcterms:W3CDTF">2018-02-13T23:17:23Z</dcterms:modified>
</cp:coreProperties>
</file>

<file path=docProps/thumbnail.jpeg>
</file>